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Lst>
  <p:notesMasterIdLst>
    <p:notesMasterId r:id="rId17"/>
  </p:notesMasterIdLst>
  <p:sldSz cx="14630400" cy="8229600"/>
  <p:notesSz cx="8229600" cy="14630400"/>
  <p:embeddedFontLst>
    <p:embeddedFont>
      <p:font typeface="Roboto Slab"/>
      <p:regular r:id="rId22"/>
    </p:embeddedFont>
    <p:embeddedFont>
      <p:font typeface="Roboto Slab"/>
      <p:regular r:id="rId23"/>
    </p:embeddedFont>
    <p:embeddedFont>
      <p:font typeface="Roboto"/>
      <p:regular r:id="rId24"/>
    </p:embeddedFont>
    <p:embeddedFont>
      <p:font typeface="Roboto"/>
      <p:regular r:id="rId25"/>
    </p:embeddedFont>
    <p:embeddedFont>
      <p:font typeface="Roboto"/>
      <p:regular r:id="rId26"/>
    </p:embeddedFont>
    <p:embeddedFont>
      <p:font typeface="Roboto"/>
      <p:regular r:id="rId27"/>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notesMaster" Target="notesMasters/notesMaster1.xml"/><Relationship Id="rId18" Type="http://schemas.openxmlformats.org/officeDocument/2006/relationships/presProps" Target="presProps.xml"/><Relationship Id="rId19" Type="http://schemas.openxmlformats.org/officeDocument/2006/relationships/viewProps" Target="viewProps.xml"/><Relationship Id="rId20" Type="http://schemas.openxmlformats.org/officeDocument/2006/relationships/theme" Target="theme/theme1.xml"/><Relationship Id="rId21" Type="http://schemas.openxmlformats.org/officeDocument/2006/relationships/tableStyles" Target="tableStyles.xml"/><Relationship Id="rId22" Type="http://schemas.openxmlformats.org/officeDocument/2006/relationships/font" Target="fonts/font1.fntdata"/><Relationship Id="rId23" Type="http://schemas.openxmlformats.org/officeDocument/2006/relationships/font" Target="fonts/font2.fntdata"/><Relationship Id="rId24" Type="http://schemas.openxmlformats.org/officeDocument/2006/relationships/font" Target="fonts/font3.fntdata"/><Relationship Id="rId25" Type="http://schemas.openxmlformats.org/officeDocument/2006/relationships/font" Target="fonts/font4.fntdata"/><Relationship Id="rId26" Type="http://schemas.openxmlformats.org/officeDocument/2006/relationships/font" Target="fonts/font5.fntdata"/><Relationship Id="rId27" Type="http://schemas.openxmlformats.org/officeDocument/2006/relationships/font" Target="fonts/font6.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1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image" Target="../media/image-10-2.png"/><Relationship Id="rId3" Type="http://schemas.openxmlformats.org/officeDocument/2006/relationships/image" Target="../media/image-10-3.png"/><Relationship Id="rId4" Type="http://schemas.openxmlformats.org/officeDocument/2006/relationships/image" Target="../media/image-10-4.png"/><Relationship Id="rId5" Type="http://schemas.openxmlformats.org/officeDocument/2006/relationships/image" Target="../media/image-10-5.png"/><Relationship Id="rId6" Type="http://schemas.openxmlformats.org/officeDocument/2006/relationships/image" Target="../media/image-10-6.png"/><Relationship Id="rId7" Type="http://schemas.openxmlformats.org/officeDocument/2006/relationships/slideLayout" Target="../slideLayouts/slideLayout11.xml"/><Relationship Id="rId8"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image-11-1.png"/><Relationship Id="rId2" Type="http://schemas.openxmlformats.org/officeDocument/2006/relationships/slideLayout" Target="../slideLayouts/slideLayout12.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image-12-1.png"/><Relationship Id="rId2" Type="http://schemas.openxmlformats.org/officeDocument/2006/relationships/image" Target="../media/image-12-2.png"/><Relationship Id="rId3" Type="http://schemas.openxmlformats.org/officeDocument/2006/relationships/image" Target="../media/image-12-3.png"/><Relationship Id="rId4" Type="http://schemas.openxmlformats.org/officeDocument/2006/relationships/image" Target="../media/image-12-4.png"/><Relationship Id="rId5" Type="http://schemas.openxmlformats.org/officeDocument/2006/relationships/image" Target="../media/image-12-5.png"/><Relationship Id="rId6" Type="http://schemas.openxmlformats.org/officeDocument/2006/relationships/image" Target="../media/image-12-6.png"/><Relationship Id="rId7" Type="http://schemas.openxmlformats.org/officeDocument/2006/relationships/slideLayout" Target="../slideLayouts/slideLayout13.xml"/><Relationship Id="rId8"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image-13-1.png"/><Relationship Id="rId2" Type="http://schemas.openxmlformats.org/officeDocument/2006/relationships/slideLayout" Target="../slideLayouts/slideLayout14.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image-14-1.png"/><Relationship Id="rId2" Type="http://schemas.openxmlformats.org/officeDocument/2006/relationships/image" Target="../media/image-14-2.png"/><Relationship Id="rId3" Type="http://schemas.openxmlformats.org/officeDocument/2006/relationships/image" Target="../media/image-14-3.png"/><Relationship Id="rId4" Type="http://schemas.openxmlformats.org/officeDocument/2006/relationships/image" Target="../media/image-14-4.png"/><Relationship Id="rId5" Type="http://schemas.openxmlformats.org/officeDocument/2006/relationships/slideLayout" Target="../slideLayouts/slideLayout15.xml"/><Relationship Id="rId6"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image-15-1.png"/><Relationship Id="rId2" Type="http://schemas.openxmlformats.org/officeDocument/2006/relationships/slideLayout" Target="../slideLayouts/slideLayout16.xml"/><Relationship Id="rId3"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5.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6.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slideLayout" Target="../slideLayouts/slideLayout7.xml"/><Relationship Id="rId5"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8.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4" Type="http://schemas.openxmlformats.org/officeDocument/2006/relationships/image" Target="../media/image-8-4.png"/><Relationship Id="rId5" Type="http://schemas.openxmlformats.org/officeDocument/2006/relationships/image" Target="../media/image-8-5.png"/><Relationship Id="rId6" Type="http://schemas.openxmlformats.org/officeDocument/2006/relationships/slideLayout" Target="../slideLayouts/slideLayout9.xml"/><Relationship Id="rId7"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image" Target="../media/image-9-3.png"/><Relationship Id="rId4" Type="http://schemas.openxmlformats.org/officeDocument/2006/relationships/slideLayout" Target="../slideLayouts/slideLayout10.xml"/><Relationship Id="rId5"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2336244"/>
            <a:ext cx="7556421" cy="1240155"/>
          </a:xfrm>
          <a:prstGeom prst="rect">
            <a:avLst/>
          </a:prstGeom>
          <a:noFill/>
          <a:ln/>
        </p:spPr>
        <p:txBody>
          <a:bodyPr wrap="square" lIns="0" tIns="0" rIns="0" bIns="0" rtlCol="0" anchor="t"/>
          <a:lstStyle/>
          <a:p>
            <a:pPr algn="l" indent="0" marL="0">
              <a:lnSpc>
                <a:spcPts val="4850"/>
              </a:lnSpc>
              <a:buNone/>
            </a:pPr>
            <a:r>
              <a:rPr lang="en-US" sz="3900" dirty="0">
                <a:solidFill>
                  <a:srgbClr val="76B9FF"/>
                </a:solidFill>
                <a:latin typeface="Roboto Slab" pitchFamily="34" charset="0"/>
                <a:ea typeface="Roboto Slab" pitchFamily="34" charset="-122"/>
                <a:cs typeface="Roboto Slab" pitchFamily="34" charset="-120"/>
              </a:rPr>
              <a:t>Urban Decay Cosmetics Supply Chain Optimization</a:t>
            </a:r>
            <a:endParaRPr lang="en-US" sz="3900" dirty="0"/>
          </a:p>
        </p:txBody>
      </p:sp>
      <p:sp>
        <p:nvSpPr>
          <p:cNvPr id="4" name="Text 1"/>
          <p:cNvSpPr/>
          <p:nvPr/>
        </p:nvSpPr>
        <p:spPr>
          <a:xfrm>
            <a:off x="6280190" y="3874056"/>
            <a:ext cx="7556421" cy="317540"/>
          </a:xfrm>
          <a:prstGeom prst="rect">
            <a:avLst/>
          </a:prstGeom>
          <a:noFill/>
          <a:ln/>
        </p:spPr>
        <p:txBody>
          <a:bodyPr wrap="none" lIns="0" tIns="0" rIns="0" bIns="0" rtlCol="0" anchor="t"/>
          <a:lstStyle/>
          <a:p>
            <a:pPr algn="l" indent="0" marL="0">
              <a:lnSpc>
                <a:spcPts val="2500"/>
              </a:lnSpc>
              <a:buNone/>
            </a:pPr>
            <a:r>
              <a:rPr lang="en-US" sz="1550" dirty="0">
                <a:solidFill>
                  <a:srgbClr val="D6E5EF"/>
                </a:solidFill>
                <a:latin typeface="Roboto" pitchFamily="34" charset="0"/>
                <a:ea typeface="Roboto" pitchFamily="34" charset="-122"/>
                <a:cs typeface="Roboto" pitchFamily="34" charset="-120"/>
              </a:rPr>
              <a:t>Transforming challenges into strategic advantages through data-driven insights</a:t>
            </a:r>
            <a:endParaRPr lang="en-US" sz="1550" dirty="0"/>
          </a:p>
        </p:txBody>
      </p:sp>
      <p:sp>
        <p:nvSpPr>
          <p:cNvPr id="5" name="Text 2"/>
          <p:cNvSpPr/>
          <p:nvPr/>
        </p:nvSpPr>
        <p:spPr>
          <a:xfrm>
            <a:off x="6280190" y="4414838"/>
            <a:ext cx="7556421" cy="317540"/>
          </a:xfrm>
          <a:prstGeom prst="rect">
            <a:avLst/>
          </a:prstGeom>
          <a:noFill/>
          <a:ln/>
        </p:spPr>
        <p:txBody>
          <a:bodyPr wrap="none" lIns="0" tIns="0" rIns="0" bIns="0" rtlCol="0" anchor="t"/>
          <a:lstStyle/>
          <a:p>
            <a:pPr algn="r" indent="0" marL="0">
              <a:lnSpc>
                <a:spcPts val="2500"/>
              </a:lnSpc>
              <a:buNone/>
            </a:pPr>
            <a:endParaRPr lang="en-US" sz="1550" dirty="0"/>
          </a:p>
        </p:txBody>
      </p:sp>
      <p:sp>
        <p:nvSpPr>
          <p:cNvPr id="6" name="Text 3"/>
          <p:cNvSpPr/>
          <p:nvPr/>
        </p:nvSpPr>
        <p:spPr>
          <a:xfrm>
            <a:off x="6280190" y="4955619"/>
            <a:ext cx="7556421" cy="317540"/>
          </a:xfrm>
          <a:prstGeom prst="rect">
            <a:avLst/>
          </a:prstGeom>
          <a:noFill/>
          <a:ln/>
        </p:spPr>
        <p:txBody>
          <a:bodyPr wrap="none" lIns="0" tIns="0" rIns="0" bIns="0" rtlCol="0" anchor="t"/>
          <a:lstStyle/>
          <a:p>
            <a:pPr algn="ctr" indent="0" marL="0">
              <a:lnSpc>
                <a:spcPts val="2500"/>
              </a:lnSpc>
              <a:buNone/>
            </a:pPr>
            <a:r>
              <a:rPr lang="en-US" sz="1550" dirty="0">
                <a:solidFill>
                  <a:srgbClr val="D6E5EF"/>
                </a:solidFill>
                <a:latin typeface="Roboto" pitchFamily="34" charset="0"/>
                <a:ea typeface="Roboto" pitchFamily="34" charset="-122"/>
                <a:cs typeface="Roboto" pitchFamily="34" charset="-120"/>
              </a:rPr>
              <a:t>                                                                                                                       By</a:t>
            </a:r>
            <a:endParaRPr lang="en-US" sz="1550" dirty="0"/>
          </a:p>
        </p:txBody>
      </p:sp>
      <p:sp>
        <p:nvSpPr>
          <p:cNvPr id="7" name="Text 4"/>
          <p:cNvSpPr/>
          <p:nvPr/>
        </p:nvSpPr>
        <p:spPr>
          <a:xfrm>
            <a:off x="6280190" y="5496401"/>
            <a:ext cx="7556421" cy="396954"/>
          </a:xfrm>
          <a:prstGeom prst="rect">
            <a:avLst/>
          </a:prstGeom>
          <a:noFill/>
          <a:ln/>
        </p:spPr>
        <p:txBody>
          <a:bodyPr wrap="none" lIns="0" tIns="0" rIns="0" bIns="0" rtlCol="0" anchor="t"/>
          <a:lstStyle/>
          <a:p>
            <a:pPr algn="r" indent="0" marL="0">
              <a:lnSpc>
                <a:spcPts val="3100"/>
              </a:lnSpc>
              <a:buNone/>
            </a:pPr>
            <a:r>
              <a:rPr lang="en-US" sz="1950" dirty="0">
                <a:solidFill>
                  <a:srgbClr val="5E98F1"/>
                </a:solidFill>
                <a:latin typeface="Roboto" pitchFamily="34" charset="0"/>
                <a:ea typeface="Roboto" pitchFamily="34" charset="-122"/>
                <a:cs typeface="Roboto" pitchFamily="34" charset="-120"/>
              </a:rPr>
              <a:t>Bukola Adesuji</a:t>
            </a:r>
            <a:endParaRPr lang="en-US" sz="19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93790" y="2611398"/>
            <a:ext cx="6629995" cy="620078"/>
          </a:xfrm>
          <a:prstGeom prst="rect">
            <a:avLst/>
          </a:prstGeom>
          <a:noFill/>
          <a:ln/>
        </p:spPr>
        <p:txBody>
          <a:bodyPr wrap="none" lIns="0" tIns="0" rIns="0" bIns="0" rtlCol="0" anchor="t"/>
          <a:lstStyle/>
          <a:p>
            <a:pPr algn="l" indent="0" marL="0">
              <a:lnSpc>
                <a:spcPts val="4850"/>
              </a:lnSpc>
              <a:buNone/>
            </a:pPr>
            <a:r>
              <a:rPr lang="en-US" sz="3900" dirty="0">
                <a:solidFill>
                  <a:srgbClr val="76B9FF"/>
                </a:solidFill>
                <a:latin typeface="Roboto Slab" pitchFamily="34" charset="0"/>
                <a:ea typeface="Roboto Slab" pitchFamily="34" charset="-122"/>
                <a:cs typeface="Roboto Slab" pitchFamily="34" charset="-120"/>
              </a:rPr>
              <a:t>Strategic Recommendations</a:t>
            </a:r>
            <a:endParaRPr lang="en-US" sz="3900" dirty="0"/>
          </a:p>
        </p:txBody>
      </p:sp>
      <p:pic>
        <p:nvPicPr>
          <p:cNvPr id="3" name="Image 0" descr="preencoded.png">    </p:cNvPr>
          <p:cNvPicPr>
            <a:picLocks noChangeAspect="1"/>
          </p:cNvPicPr>
          <p:nvPr/>
        </p:nvPicPr>
        <p:blipFill>
          <a:blip r:embed="rId1"/>
          <a:stretch>
            <a:fillRect/>
          </a:stretch>
        </p:blipFill>
        <p:spPr>
          <a:xfrm>
            <a:off x="793790" y="3648075"/>
            <a:ext cx="198358" cy="248007"/>
          </a:xfrm>
          <a:prstGeom prst="rect">
            <a:avLst/>
          </a:prstGeom>
        </p:spPr>
      </p:pic>
      <p:pic>
        <p:nvPicPr>
          <p:cNvPr id="4" name="Image 1" descr="preencoded.png">    </p:cNvPr>
          <p:cNvPicPr>
            <a:picLocks noChangeAspect="1"/>
          </p:cNvPicPr>
          <p:nvPr/>
        </p:nvPicPr>
        <p:blipFill>
          <a:blip r:embed="rId2"/>
          <a:stretch>
            <a:fillRect/>
          </a:stretch>
        </p:blipFill>
        <p:spPr>
          <a:xfrm>
            <a:off x="793790" y="3942636"/>
            <a:ext cx="4215289" cy="22860"/>
          </a:xfrm>
          <a:prstGeom prst="rect">
            <a:avLst/>
          </a:prstGeom>
        </p:spPr>
      </p:pic>
      <p:sp>
        <p:nvSpPr>
          <p:cNvPr id="5" name="Text 1"/>
          <p:cNvSpPr/>
          <p:nvPr/>
        </p:nvSpPr>
        <p:spPr>
          <a:xfrm>
            <a:off x="793790" y="4087535"/>
            <a:ext cx="2550557" cy="310158"/>
          </a:xfrm>
          <a:prstGeom prst="rect">
            <a:avLst/>
          </a:prstGeom>
          <a:noFill/>
          <a:ln/>
        </p:spPr>
        <p:txBody>
          <a:bodyPr wrap="none" lIns="0" tIns="0" rIns="0" bIns="0" rtlCol="0" anchor="t"/>
          <a:lstStyle/>
          <a:p>
            <a:pPr algn="l" indent="0" marL="0">
              <a:lnSpc>
                <a:spcPts val="2400"/>
              </a:lnSpc>
              <a:buNone/>
            </a:pPr>
            <a:r>
              <a:rPr lang="en-US" sz="1950" dirty="0">
                <a:solidFill>
                  <a:srgbClr val="D6E5EF"/>
                </a:solidFill>
                <a:latin typeface="Roboto Slab" pitchFamily="34" charset="0"/>
                <a:ea typeface="Roboto Slab" pitchFamily="34" charset="-122"/>
                <a:cs typeface="Roboto Slab" pitchFamily="34" charset="-120"/>
              </a:rPr>
              <a:t>Optimize Route Usage</a:t>
            </a:r>
            <a:endParaRPr lang="en-US" sz="1950" dirty="0"/>
          </a:p>
        </p:txBody>
      </p:sp>
      <p:sp>
        <p:nvSpPr>
          <p:cNvPr id="6" name="Text 2"/>
          <p:cNvSpPr/>
          <p:nvPr/>
        </p:nvSpPr>
        <p:spPr>
          <a:xfrm>
            <a:off x="793790" y="4516755"/>
            <a:ext cx="4215289" cy="952619"/>
          </a:xfrm>
          <a:prstGeom prst="rect">
            <a:avLst/>
          </a:prstGeom>
          <a:noFill/>
          <a:ln/>
        </p:spPr>
        <p:txBody>
          <a:bodyPr wrap="square" lIns="0" tIns="0" rIns="0" bIns="0" rtlCol="0" anchor="t"/>
          <a:lstStyle/>
          <a:p>
            <a:pPr algn="l" indent="0" marL="0">
              <a:lnSpc>
                <a:spcPts val="2500"/>
              </a:lnSpc>
              <a:buNone/>
            </a:pPr>
            <a:r>
              <a:rPr lang="en-US" sz="1550" dirty="0">
                <a:solidFill>
                  <a:srgbClr val="D6E5EF"/>
                </a:solidFill>
                <a:latin typeface="Roboto" pitchFamily="34" charset="0"/>
                <a:ea typeface="Roboto" pitchFamily="34" charset="-122"/>
                <a:cs typeface="Roboto" pitchFamily="34" charset="-120"/>
              </a:rPr>
              <a:t>Prioritize Route A for Texas &amp; Alaska (highest revenue), use Route C for bulk shipments to balance cost and service</a:t>
            </a:r>
            <a:endParaRPr lang="en-US" sz="1550" dirty="0"/>
          </a:p>
        </p:txBody>
      </p:sp>
      <p:pic>
        <p:nvPicPr>
          <p:cNvPr id="7" name="Image 2" descr="preencoded.png">    </p:cNvPr>
          <p:cNvPicPr>
            <a:picLocks noChangeAspect="1"/>
          </p:cNvPicPr>
          <p:nvPr/>
        </p:nvPicPr>
        <p:blipFill>
          <a:blip r:embed="rId3"/>
          <a:stretch>
            <a:fillRect/>
          </a:stretch>
        </p:blipFill>
        <p:spPr>
          <a:xfrm>
            <a:off x="5207437" y="3648075"/>
            <a:ext cx="198358" cy="248007"/>
          </a:xfrm>
          <a:prstGeom prst="rect">
            <a:avLst/>
          </a:prstGeom>
        </p:spPr>
      </p:pic>
      <p:pic>
        <p:nvPicPr>
          <p:cNvPr id="8" name="Image 3" descr="preencoded.png">    </p:cNvPr>
          <p:cNvPicPr>
            <a:picLocks noChangeAspect="1"/>
          </p:cNvPicPr>
          <p:nvPr/>
        </p:nvPicPr>
        <p:blipFill>
          <a:blip r:embed="rId4"/>
          <a:stretch>
            <a:fillRect/>
          </a:stretch>
        </p:blipFill>
        <p:spPr>
          <a:xfrm>
            <a:off x="5207437" y="3942636"/>
            <a:ext cx="4215408" cy="22860"/>
          </a:xfrm>
          <a:prstGeom prst="rect">
            <a:avLst/>
          </a:prstGeom>
        </p:spPr>
      </p:pic>
      <p:sp>
        <p:nvSpPr>
          <p:cNvPr id="9" name="Text 3"/>
          <p:cNvSpPr/>
          <p:nvPr/>
        </p:nvSpPr>
        <p:spPr>
          <a:xfrm>
            <a:off x="5207437" y="4087535"/>
            <a:ext cx="2480905" cy="310158"/>
          </a:xfrm>
          <a:prstGeom prst="rect">
            <a:avLst/>
          </a:prstGeom>
          <a:noFill/>
          <a:ln/>
        </p:spPr>
        <p:txBody>
          <a:bodyPr wrap="none" lIns="0" tIns="0" rIns="0" bIns="0" rtlCol="0" anchor="t"/>
          <a:lstStyle/>
          <a:p>
            <a:pPr algn="l" indent="0" marL="0">
              <a:lnSpc>
                <a:spcPts val="2400"/>
              </a:lnSpc>
              <a:buNone/>
            </a:pPr>
            <a:r>
              <a:rPr lang="en-US" sz="1950" dirty="0">
                <a:solidFill>
                  <a:srgbClr val="D6E5EF"/>
                </a:solidFill>
                <a:latin typeface="Roboto Slab" pitchFamily="34" charset="0"/>
                <a:ea typeface="Roboto Slab" pitchFamily="34" charset="-122"/>
                <a:cs typeface="Roboto Slab" pitchFamily="34" charset="-120"/>
              </a:rPr>
              <a:t>Diversify Suppliers</a:t>
            </a:r>
            <a:endParaRPr lang="en-US" sz="1950" dirty="0"/>
          </a:p>
        </p:txBody>
      </p:sp>
      <p:sp>
        <p:nvSpPr>
          <p:cNvPr id="10" name="Text 4"/>
          <p:cNvSpPr/>
          <p:nvPr/>
        </p:nvSpPr>
        <p:spPr>
          <a:xfrm>
            <a:off x="5207437" y="4516755"/>
            <a:ext cx="4215408" cy="952619"/>
          </a:xfrm>
          <a:prstGeom prst="rect">
            <a:avLst/>
          </a:prstGeom>
          <a:noFill/>
          <a:ln/>
        </p:spPr>
        <p:txBody>
          <a:bodyPr wrap="square" lIns="0" tIns="0" rIns="0" bIns="0" rtlCol="0" anchor="t"/>
          <a:lstStyle/>
          <a:p>
            <a:pPr algn="l" indent="0" marL="0">
              <a:lnSpc>
                <a:spcPts val="2500"/>
              </a:lnSpc>
              <a:buNone/>
            </a:pPr>
            <a:r>
              <a:rPr lang="en-US" sz="1550" dirty="0">
                <a:solidFill>
                  <a:srgbClr val="D6E5EF"/>
                </a:solidFill>
                <a:latin typeface="Roboto" pitchFamily="34" charset="0"/>
                <a:ea typeface="Roboto" pitchFamily="34" charset="-122"/>
                <a:cs typeface="Roboto" pitchFamily="34" charset="-120"/>
              </a:rPr>
              <a:t>Reduce dependence on Supplier 3 by reallocating volumes to Suppliers 2 &amp; 5, improve or replace Supplier 4</a:t>
            </a:r>
            <a:endParaRPr lang="en-US" sz="1550" dirty="0"/>
          </a:p>
        </p:txBody>
      </p:sp>
      <p:pic>
        <p:nvPicPr>
          <p:cNvPr id="11" name="Image 4" descr="preencoded.png">    </p:cNvPr>
          <p:cNvPicPr>
            <a:picLocks noChangeAspect="1"/>
          </p:cNvPicPr>
          <p:nvPr/>
        </p:nvPicPr>
        <p:blipFill>
          <a:blip r:embed="rId5"/>
          <a:stretch>
            <a:fillRect/>
          </a:stretch>
        </p:blipFill>
        <p:spPr>
          <a:xfrm>
            <a:off x="9621203" y="3648075"/>
            <a:ext cx="198358" cy="248007"/>
          </a:xfrm>
          <a:prstGeom prst="rect">
            <a:avLst/>
          </a:prstGeom>
        </p:spPr>
      </p:pic>
      <p:pic>
        <p:nvPicPr>
          <p:cNvPr id="12" name="Image 5" descr="preencoded.png">    </p:cNvPr>
          <p:cNvPicPr>
            <a:picLocks noChangeAspect="1"/>
          </p:cNvPicPr>
          <p:nvPr/>
        </p:nvPicPr>
        <p:blipFill>
          <a:blip r:embed="rId6"/>
          <a:stretch>
            <a:fillRect/>
          </a:stretch>
        </p:blipFill>
        <p:spPr>
          <a:xfrm>
            <a:off x="9621203" y="3942636"/>
            <a:ext cx="4215289" cy="22860"/>
          </a:xfrm>
          <a:prstGeom prst="rect">
            <a:avLst/>
          </a:prstGeom>
        </p:spPr>
      </p:pic>
      <p:sp>
        <p:nvSpPr>
          <p:cNvPr id="13" name="Text 5"/>
          <p:cNvSpPr/>
          <p:nvPr/>
        </p:nvSpPr>
        <p:spPr>
          <a:xfrm>
            <a:off x="9621203" y="4087535"/>
            <a:ext cx="3122771" cy="310158"/>
          </a:xfrm>
          <a:prstGeom prst="rect">
            <a:avLst/>
          </a:prstGeom>
          <a:noFill/>
          <a:ln/>
        </p:spPr>
        <p:txBody>
          <a:bodyPr wrap="none" lIns="0" tIns="0" rIns="0" bIns="0" rtlCol="0" anchor="t"/>
          <a:lstStyle/>
          <a:p>
            <a:pPr algn="l" indent="0" marL="0">
              <a:lnSpc>
                <a:spcPts val="2400"/>
              </a:lnSpc>
              <a:buNone/>
            </a:pPr>
            <a:r>
              <a:rPr lang="en-US" sz="1950" dirty="0">
                <a:solidFill>
                  <a:srgbClr val="D6E5EF"/>
                </a:solidFill>
                <a:latin typeface="Roboto Slab" pitchFamily="34" charset="0"/>
                <a:ea typeface="Roboto Slab" pitchFamily="34" charset="-122"/>
                <a:cs typeface="Roboto Slab" pitchFamily="34" charset="-120"/>
              </a:rPr>
              <a:t>Strengthen Quality Control</a:t>
            </a:r>
            <a:endParaRPr lang="en-US" sz="1950" dirty="0"/>
          </a:p>
        </p:txBody>
      </p:sp>
      <p:sp>
        <p:nvSpPr>
          <p:cNvPr id="14" name="Text 6"/>
          <p:cNvSpPr/>
          <p:nvPr/>
        </p:nvSpPr>
        <p:spPr>
          <a:xfrm>
            <a:off x="9621203" y="4516755"/>
            <a:ext cx="4215289" cy="952619"/>
          </a:xfrm>
          <a:prstGeom prst="rect">
            <a:avLst/>
          </a:prstGeom>
          <a:noFill/>
          <a:ln/>
        </p:spPr>
        <p:txBody>
          <a:bodyPr wrap="square" lIns="0" tIns="0" rIns="0" bIns="0" rtlCol="0" anchor="t"/>
          <a:lstStyle/>
          <a:p>
            <a:pPr algn="l" indent="0" marL="0">
              <a:lnSpc>
                <a:spcPts val="2500"/>
              </a:lnSpc>
              <a:buNone/>
            </a:pPr>
            <a:r>
              <a:rPr lang="en-US" sz="1550" dirty="0">
                <a:solidFill>
                  <a:srgbClr val="D6E5EF"/>
                </a:solidFill>
                <a:latin typeface="Roboto" pitchFamily="34" charset="0"/>
                <a:ea typeface="Roboto" pitchFamily="34" charset="-122"/>
                <a:cs typeface="Roboto" pitchFamily="34" charset="-120"/>
              </a:rPr>
              <a:t>Validate defect rate metrics, implement standardized inspection reporting and supplier quality audits</a:t>
            </a:r>
            <a:endParaRPr lang="en-US" sz="15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1758434"/>
            <a:ext cx="7556421" cy="1240155"/>
          </a:xfrm>
          <a:prstGeom prst="rect">
            <a:avLst/>
          </a:prstGeom>
          <a:noFill/>
          <a:ln/>
        </p:spPr>
        <p:txBody>
          <a:bodyPr wrap="square" lIns="0" tIns="0" rIns="0" bIns="0" rtlCol="0" anchor="t"/>
          <a:lstStyle/>
          <a:p>
            <a:pPr algn="l" indent="0" marL="0">
              <a:lnSpc>
                <a:spcPts val="4850"/>
              </a:lnSpc>
              <a:buNone/>
            </a:pPr>
            <a:r>
              <a:rPr lang="en-US" sz="3900" dirty="0">
                <a:solidFill>
                  <a:srgbClr val="76B9FF"/>
                </a:solidFill>
                <a:latin typeface="Roboto Slab" pitchFamily="34" charset="0"/>
                <a:ea typeface="Roboto Slab" pitchFamily="34" charset="-122"/>
                <a:cs typeface="Roboto Slab" pitchFamily="34" charset="-120"/>
              </a:rPr>
              <a:t>Profitability-Driven Shipping Strategy</a:t>
            </a:r>
            <a:endParaRPr lang="en-US" sz="3900" dirty="0"/>
          </a:p>
        </p:txBody>
      </p:sp>
      <p:sp>
        <p:nvSpPr>
          <p:cNvPr id="4" name="Text 1"/>
          <p:cNvSpPr/>
          <p:nvPr/>
        </p:nvSpPr>
        <p:spPr>
          <a:xfrm>
            <a:off x="793790" y="3494603"/>
            <a:ext cx="2977039" cy="372070"/>
          </a:xfrm>
          <a:prstGeom prst="rect">
            <a:avLst/>
          </a:prstGeom>
          <a:noFill/>
          <a:ln/>
        </p:spPr>
        <p:txBody>
          <a:bodyPr wrap="none" lIns="0" tIns="0" rIns="0" bIns="0" rtlCol="0" anchor="t"/>
          <a:lstStyle/>
          <a:p>
            <a:pPr algn="l" indent="0" marL="0">
              <a:lnSpc>
                <a:spcPts val="2900"/>
              </a:lnSpc>
              <a:buNone/>
            </a:pPr>
            <a:r>
              <a:rPr lang="en-US" sz="2300" dirty="0">
                <a:solidFill>
                  <a:srgbClr val="76B9FF"/>
                </a:solidFill>
                <a:latin typeface="Roboto Slab" pitchFamily="34" charset="0"/>
                <a:ea typeface="Roboto Slab" pitchFamily="34" charset="-122"/>
                <a:cs typeface="Roboto Slab" pitchFamily="34" charset="-120"/>
              </a:rPr>
              <a:t>Premium SKUs</a:t>
            </a:r>
            <a:endParaRPr lang="en-US" sz="2300" dirty="0"/>
          </a:p>
        </p:txBody>
      </p:sp>
      <p:sp>
        <p:nvSpPr>
          <p:cNvPr id="5" name="Text 2"/>
          <p:cNvSpPr/>
          <p:nvPr/>
        </p:nvSpPr>
        <p:spPr>
          <a:xfrm>
            <a:off x="793790" y="4065032"/>
            <a:ext cx="3536156"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D6E5EF"/>
                </a:solidFill>
                <a:latin typeface="Roboto" pitchFamily="34" charset="0"/>
                <a:ea typeface="Roboto" pitchFamily="34" charset="-122"/>
                <a:cs typeface="Roboto" pitchFamily="34" charset="-120"/>
              </a:rPr>
              <a:t>Route A (fastest delivery)</a:t>
            </a:r>
            <a:endParaRPr lang="en-US" sz="1550" dirty="0"/>
          </a:p>
        </p:txBody>
      </p:sp>
      <p:sp>
        <p:nvSpPr>
          <p:cNvPr id="6" name="Text 3"/>
          <p:cNvSpPr/>
          <p:nvPr/>
        </p:nvSpPr>
        <p:spPr>
          <a:xfrm>
            <a:off x="793790" y="4451985"/>
            <a:ext cx="3536156"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D6E5EF"/>
                </a:solidFill>
                <a:latin typeface="Roboto" pitchFamily="34" charset="0"/>
                <a:ea typeface="Roboto" pitchFamily="34" charset="-122"/>
                <a:cs typeface="Roboto" pitchFamily="34" charset="-120"/>
              </a:rPr>
              <a:t>Air transport priority</a:t>
            </a:r>
            <a:endParaRPr lang="en-US" sz="1550" dirty="0"/>
          </a:p>
        </p:txBody>
      </p:sp>
      <p:sp>
        <p:nvSpPr>
          <p:cNvPr id="7" name="Text 4"/>
          <p:cNvSpPr/>
          <p:nvPr/>
        </p:nvSpPr>
        <p:spPr>
          <a:xfrm>
            <a:off x="793790" y="4838938"/>
            <a:ext cx="3536156"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D6E5EF"/>
                </a:solidFill>
                <a:latin typeface="Roboto" pitchFamily="34" charset="0"/>
                <a:ea typeface="Roboto" pitchFamily="34" charset="-122"/>
                <a:cs typeface="Roboto" pitchFamily="34" charset="-120"/>
              </a:rPr>
              <a:t>Texas &amp; Alaska focus</a:t>
            </a:r>
            <a:endParaRPr lang="en-US" sz="1550" dirty="0"/>
          </a:p>
        </p:txBody>
      </p:sp>
      <p:sp>
        <p:nvSpPr>
          <p:cNvPr id="8" name="Text 5"/>
          <p:cNvSpPr/>
          <p:nvPr/>
        </p:nvSpPr>
        <p:spPr>
          <a:xfrm>
            <a:off x="793790" y="5225891"/>
            <a:ext cx="3536156"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D6E5EF"/>
                </a:solidFill>
                <a:latin typeface="Roboto" pitchFamily="34" charset="0"/>
                <a:ea typeface="Roboto" pitchFamily="34" charset="-122"/>
                <a:cs typeface="Roboto" pitchFamily="34" charset="-120"/>
              </a:rPr>
              <a:t>Enhanced quality checks</a:t>
            </a:r>
            <a:endParaRPr lang="en-US" sz="1550" dirty="0"/>
          </a:p>
        </p:txBody>
      </p:sp>
      <p:sp>
        <p:nvSpPr>
          <p:cNvPr id="9" name="Text 6"/>
          <p:cNvSpPr/>
          <p:nvPr/>
        </p:nvSpPr>
        <p:spPr>
          <a:xfrm>
            <a:off x="4821674" y="3494603"/>
            <a:ext cx="2977039" cy="372070"/>
          </a:xfrm>
          <a:prstGeom prst="rect">
            <a:avLst/>
          </a:prstGeom>
          <a:noFill/>
          <a:ln/>
        </p:spPr>
        <p:txBody>
          <a:bodyPr wrap="none" lIns="0" tIns="0" rIns="0" bIns="0" rtlCol="0" anchor="t"/>
          <a:lstStyle/>
          <a:p>
            <a:pPr algn="l" indent="0" marL="0">
              <a:lnSpc>
                <a:spcPts val="2900"/>
              </a:lnSpc>
              <a:buNone/>
            </a:pPr>
            <a:r>
              <a:rPr lang="en-US" sz="2300" dirty="0">
                <a:solidFill>
                  <a:srgbClr val="76B9FF"/>
                </a:solidFill>
                <a:latin typeface="Roboto Slab" pitchFamily="34" charset="0"/>
                <a:ea typeface="Roboto Slab" pitchFamily="34" charset="-122"/>
                <a:cs typeface="Roboto Slab" pitchFamily="34" charset="-120"/>
              </a:rPr>
              <a:t>Standard SKUs</a:t>
            </a:r>
            <a:endParaRPr lang="en-US" sz="2300" dirty="0"/>
          </a:p>
        </p:txBody>
      </p:sp>
      <p:sp>
        <p:nvSpPr>
          <p:cNvPr id="10" name="Text 7"/>
          <p:cNvSpPr/>
          <p:nvPr/>
        </p:nvSpPr>
        <p:spPr>
          <a:xfrm>
            <a:off x="4821674" y="4065032"/>
            <a:ext cx="3536156"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D6E5EF"/>
                </a:solidFill>
                <a:latin typeface="Roboto" pitchFamily="34" charset="0"/>
                <a:ea typeface="Roboto" pitchFamily="34" charset="-122"/>
                <a:cs typeface="Roboto" pitchFamily="34" charset="-120"/>
              </a:rPr>
              <a:t>Route B (balanced option)</a:t>
            </a:r>
            <a:endParaRPr lang="en-US" sz="1550" dirty="0"/>
          </a:p>
        </p:txBody>
      </p:sp>
      <p:sp>
        <p:nvSpPr>
          <p:cNvPr id="11" name="Text 8"/>
          <p:cNvSpPr/>
          <p:nvPr/>
        </p:nvSpPr>
        <p:spPr>
          <a:xfrm>
            <a:off x="4821674" y="4451985"/>
            <a:ext cx="3536156"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D6E5EF"/>
                </a:solidFill>
                <a:latin typeface="Roboto" pitchFamily="34" charset="0"/>
                <a:ea typeface="Roboto" pitchFamily="34" charset="-122"/>
                <a:cs typeface="Roboto" pitchFamily="34" charset="-120"/>
              </a:rPr>
              <a:t>Road transport efficiency</a:t>
            </a:r>
            <a:endParaRPr lang="en-US" sz="1550" dirty="0"/>
          </a:p>
        </p:txBody>
      </p:sp>
      <p:sp>
        <p:nvSpPr>
          <p:cNvPr id="12" name="Text 9"/>
          <p:cNvSpPr/>
          <p:nvPr/>
        </p:nvSpPr>
        <p:spPr>
          <a:xfrm>
            <a:off x="4821674" y="4838938"/>
            <a:ext cx="3536156"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D6E5EF"/>
                </a:solidFill>
                <a:latin typeface="Roboto" pitchFamily="34" charset="0"/>
                <a:ea typeface="Roboto" pitchFamily="34" charset="-122"/>
                <a:cs typeface="Roboto" pitchFamily="34" charset="-120"/>
              </a:rPr>
              <a:t>Cost-optimized delivery</a:t>
            </a:r>
            <a:endParaRPr lang="en-US" sz="1550" dirty="0"/>
          </a:p>
        </p:txBody>
      </p:sp>
      <p:sp>
        <p:nvSpPr>
          <p:cNvPr id="13" name="Text 10"/>
          <p:cNvSpPr/>
          <p:nvPr/>
        </p:nvSpPr>
        <p:spPr>
          <a:xfrm>
            <a:off x="4821674" y="5225891"/>
            <a:ext cx="3536156"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D6E5EF"/>
                </a:solidFill>
                <a:latin typeface="Roboto" pitchFamily="34" charset="0"/>
                <a:ea typeface="Roboto" pitchFamily="34" charset="-122"/>
                <a:cs typeface="Roboto" pitchFamily="34" charset="-120"/>
              </a:rPr>
              <a:t>Bulk shipment strategies</a:t>
            </a:r>
            <a:endParaRPr lang="en-US" sz="1550" dirty="0"/>
          </a:p>
        </p:txBody>
      </p:sp>
      <p:sp>
        <p:nvSpPr>
          <p:cNvPr id="14" name="Text 11"/>
          <p:cNvSpPr/>
          <p:nvPr/>
        </p:nvSpPr>
        <p:spPr>
          <a:xfrm>
            <a:off x="793790" y="5836087"/>
            <a:ext cx="7556421" cy="635079"/>
          </a:xfrm>
          <a:prstGeom prst="rect">
            <a:avLst/>
          </a:prstGeom>
          <a:noFill/>
          <a:ln/>
        </p:spPr>
        <p:txBody>
          <a:bodyPr wrap="square" lIns="0" tIns="0" rIns="0" bIns="0" rtlCol="0" anchor="t"/>
          <a:lstStyle/>
          <a:p>
            <a:pPr algn="l" indent="0" marL="0">
              <a:lnSpc>
                <a:spcPts val="2500"/>
              </a:lnSpc>
              <a:buNone/>
            </a:pPr>
            <a:r>
              <a:rPr lang="en-US" sz="1550" dirty="0">
                <a:solidFill>
                  <a:srgbClr val="D6E5EF"/>
                </a:solidFill>
                <a:latin typeface="Roboto" pitchFamily="34" charset="0"/>
                <a:ea typeface="Roboto" pitchFamily="34" charset="-122"/>
                <a:cs typeface="Roboto" pitchFamily="34" charset="-120"/>
              </a:rPr>
              <a:t>Aligning shipping modes with product margins ensures optimal resource allocation while maintaining customer satisfaction across all market segments.</a:t>
            </a:r>
            <a:endParaRPr lang="en-US" sz="155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Text 0"/>
          <p:cNvSpPr/>
          <p:nvPr/>
        </p:nvSpPr>
        <p:spPr>
          <a:xfrm>
            <a:off x="793790" y="2320171"/>
            <a:ext cx="9180671" cy="620078"/>
          </a:xfrm>
          <a:prstGeom prst="rect">
            <a:avLst/>
          </a:prstGeom>
          <a:noFill/>
          <a:ln/>
        </p:spPr>
        <p:txBody>
          <a:bodyPr wrap="none" lIns="0" tIns="0" rIns="0" bIns="0" rtlCol="0" anchor="t"/>
          <a:lstStyle/>
          <a:p>
            <a:pPr algn="l" indent="0" marL="0">
              <a:lnSpc>
                <a:spcPts val="4850"/>
              </a:lnSpc>
              <a:buNone/>
            </a:pPr>
            <a:r>
              <a:rPr lang="en-US" sz="3900" dirty="0">
                <a:solidFill>
                  <a:srgbClr val="76B9FF"/>
                </a:solidFill>
                <a:latin typeface="Roboto Slab" pitchFamily="34" charset="0"/>
                <a:ea typeface="Roboto Slab" pitchFamily="34" charset="-122"/>
                <a:cs typeface="Roboto Slab" pitchFamily="34" charset="-120"/>
              </a:rPr>
              <a:t>Risk Management &amp; Scenario Planning</a:t>
            </a:r>
            <a:endParaRPr lang="en-US" sz="3900" dirty="0"/>
          </a:p>
        </p:txBody>
      </p:sp>
      <p:sp>
        <p:nvSpPr>
          <p:cNvPr id="3" name="Shape 1"/>
          <p:cNvSpPr/>
          <p:nvPr/>
        </p:nvSpPr>
        <p:spPr>
          <a:xfrm>
            <a:off x="793790" y="3337084"/>
            <a:ext cx="4215289" cy="2572226"/>
          </a:xfrm>
          <a:prstGeom prst="roundRect">
            <a:avLst>
              <a:gd name="adj" fmla="val 1157"/>
            </a:avLst>
          </a:prstGeom>
          <a:solidFill>
            <a:srgbClr val="3F4652"/>
          </a:solidFill>
          <a:ln/>
        </p:spPr>
      </p:sp>
      <p:pic>
        <p:nvPicPr>
          <p:cNvPr id="4" name="Image 0" descr="preencoded.png">    </p:cNvPr>
          <p:cNvPicPr>
            <a:picLocks noChangeAspect="1"/>
          </p:cNvPicPr>
          <p:nvPr/>
        </p:nvPicPr>
        <p:blipFill>
          <a:blip r:embed="rId1"/>
          <a:stretch>
            <a:fillRect/>
          </a:stretch>
        </p:blipFill>
        <p:spPr>
          <a:xfrm>
            <a:off x="992148" y="3535442"/>
            <a:ext cx="595313" cy="595313"/>
          </a:xfrm>
          <a:prstGeom prst="rect">
            <a:avLst/>
          </a:prstGeom>
        </p:spPr>
      </p:pic>
      <p:pic>
        <p:nvPicPr>
          <p:cNvPr id="5" name="Image 1" descr="preencoded.png">    </p:cNvPr>
          <p:cNvPicPr>
            <a:picLocks noChangeAspect="1"/>
          </p:cNvPicPr>
          <p:nvPr/>
        </p:nvPicPr>
        <p:blipFill>
          <a:blip r:embed="rId2"/>
          <a:stretch>
            <a:fillRect/>
          </a:stretch>
        </p:blipFill>
        <p:spPr>
          <a:xfrm>
            <a:off x="1155859" y="3665577"/>
            <a:ext cx="267891" cy="334923"/>
          </a:xfrm>
          <a:prstGeom prst="rect">
            <a:avLst/>
          </a:prstGeom>
        </p:spPr>
      </p:pic>
      <p:sp>
        <p:nvSpPr>
          <p:cNvPr id="6" name="Text 2"/>
          <p:cNvSpPr/>
          <p:nvPr/>
        </p:nvSpPr>
        <p:spPr>
          <a:xfrm>
            <a:off x="992148" y="4329113"/>
            <a:ext cx="2480905" cy="310158"/>
          </a:xfrm>
          <a:prstGeom prst="rect">
            <a:avLst/>
          </a:prstGeom>
          <a:noFill/>
          <a:ln/>
        </p:spPr>
        <p:txBody>
          <a:bodyPr wrap="none" lIns="0" tIns="0" rIns="0" bIns="0" rtlCol="0" anchor="t"/>
          <a:lstStyle/>
          <a:p>
            <a:pPr algn="l" indent="0" marL="0">
              <a:lnSpc>
                <a:spcPts val="2400"/>
              </a:lnSpc>
              <a:buNone/>
            </a:pPr>
            <a:r>
              <a:rPr lang="en-US" sz="1950" dirty="0">
                <a:solidFill>
                  <a:srgbClr val="D6E5EF"/>
                </a:solidFill>
                <a:latin typeface="Roboto Slab" pitchFamily="34" charset="0"/>
                <a:ea typeface="Roboto Slab" pitchFamily="34" charset="-122"/>
                <a:cs typeface="Roboto Slab" pitchFamily="34" charset="-120"/>
              </a:rPr>
              <a:t>Supplier Disruption</a:t>
            </a:r>
            <a:endParaRPr lang="en-US" sz="1950" dirty="0"/>
          </a:p>
        </p:txBody>
      </p:sp>
      <p:sp>
        <p:nvSpPr>
          <p:cNvPr id="7" name="Text 3"/>
          <p:cNvSpPr/>
          <p:nvPr/>
        </p:nvSpPr>
        <p:spPr>
          <a:xfrm>
            <a:off x="992148" y="4758333"/>
            <a:ext cx="3818573" cy="635079"/>
          </a:xfrm>
          <a:prstGeom prst="rect">
            <a:avLst/>
          </a:prstGeom>
          <a:noFill/>
          <a:ln/>
        </p:spPr>
        <p:txBody>
          <a:bodyPr wrap="square" lIns="0" tIns="0" rIns="0" bIns="0" rtlCol="0" anchor="t"/>
          <a:lstStyle/>
          <a:p>
            <a:pPr algn="l" indent="0" marL="0">
              <a:lnSpc>
                <a:spcPts val="2500"/>
              </a:lnSpc>
              <a:buNone/>
            </a:pPr>
            <a:r>
              <a:rPr lang="en-US" sz="1550" dirty="0">
                <a:solidFill>
                  <a:srgbClr val="D6E5EF"/>
                </a:solidFill>
                <a:latin typeface="Roboto" pitchFamily="34" charset="0"/>
                <a:ea typeface="Roboto" pitchFamily="34" charset="-122"/>
                <a:cs typeface="Roboto" pitchFamily="34" charset="-120"/>
              </a:rPr>
              <a:t>What-if modeling for Supplier 3 failure scenarios and contingency activation plans</a:t>
            </a:r>
            <a:endParaRPr lang="en-US" sz="1550" dirty="0"/>
          </a:p>
        </p:txBody>
      </p:sp>
      <p:sp>
        <p:nvSpPr>
          <p:cNvPr id="8" name="Shape 4"/>
          <p:cNvSpPr/>
          <p:nvPr/>
        </p:nvSpPr>
        <p:spPr>
          <a:xfrm>
            <a:off x="5207437" y="3337084"/>
            <a:ext cx="4215408" cy="2572226"/>
          </a:xfrm>
          <a:prstGeom prst="roundRect">
            <a:avLst>
              <a:gd name="adj" fmla="val 1157"/>
            </a:avLst>
          </a:prstGeom>
          <a:solidFill>
            <a:srgbClr val="3F4652"/>
          </a:solidFill>
          <a:ln/>
        </p:spPr>
      </p:sp>
      <p:pic>
        <p:nvPicPr>
          <p:cNvPr id="9" name="Image 2" descr="preencoded.png">    </p:cNvPr>
          <p:cNvPicPr>
            <a:picLocks noChangeAspect="1"/>
          </p:cNvPicPr>
          <p:nvPr/>
        </p:nvPicPr>
        <p:blipFill>
          <a:blip r:embed="rId3"/>
          <a:stretch>
            <a:fillRect/>
          </a:stretch>
        </p:blipFill>
        <p:spPr>
          <a:xfrm>
            <a:off x="5405795" y="3535442"/>
            <a:ext cx="595313" cy="595313"/>
          </a:xfrm>
          <a:prstGeom prst="rect">
            <a:avLst/>
          </a:prstGeom>
        </p:spPr>
      </p:pic>
      <p:pic>
        <p:nvPicPr>
          <p:cNvPr id="10" name="Image 3" descr="preencoded.png">    </p:cNvPr>
          <p:cNvPicPr>
            <a:picLocks noChangeAspect="1"/>
          </p:cNvPicPr>
          <p:nvPr/>
        </p:nvPicPr>
        <p:blipFill>
          <a:blip r:embed="rId4"/>
          <a:stretch>
            <a:fillRect/>
          </a:stretch>
        </p:blipFill>
        <p:spPr>
          <a:xfrm>
            <a:off x="5569506" y="3665577"/>
            <a:ext cx="267891" cy="334923"/>
          </a:xfrm>
          <a:prstGeom prst="rect">
            <a:avLst/>
          </a:prstGeom>
        </p:spPr>
      </p:pic>
      <p:sp>
        <p:nvSpPr>
          <p:cNvPr id="11" name="Text 5"/>
          <p:cNvSpPr/>
          <p:nvPr/>
        </p:nvSpPr>
        <p:spPr>
          <a:xfrm>
            <a:off x="5405795" y="4329113"/>
            <a:ext cx="2480905" cy="310158"/>
          </a:xfrm>
          <a:prstGeom prst="rect">
            <a:avLst/>
          </a:prstGeom>
          <a:noFill/>
          <a:ln/>
        </p:spPr>
        <p:txBody>
          <a:bodyPr wrap="none" lIns="0" tIns="0" rIns="0" bIns="0" rtlCol="0" anchor="t"/>
          <a:lstStyle/>
          <a:p>
            <a:pPr algn="l" indent="0" marL="0">
              <a:lnSpc>
                <a:spcPts val="2400"/>
              </a:lnSpc>
              <a:buNone/>
            </a:pPr>
            <a:r>
              <a:rPr lang="en-US" sz="1950" dirty="0">
                <a:solidFill>
                  <a:srgbClr val="D6E5EF"/>
                </a:solidFill>
                <a:latin typeface="Roboto Slab" pitchFamily="34" charset="0"/>
                <a:ea typeface="Roboto Slab" pitchFamily="34" charset="-122"/>
                <a:cs typeface="Roboto Slab" pitchFamily="34" charset="-120"/>
              </a:rPr>
              <a:t>Cost Fluctuations</a:t>
            </a:r>
            <a:endParaRPr lang="en-US" sz="1950" dirty="0"/>
          </a:p>
        </p:txBody>
      </p:sp>
      <p:sp>
        <p:nvSpPr>
          <p:cNvPr id="12" name="Text 6"/>
          <p:cNvSpPr/>
          <p:nvPr/>
        </p:nvSpPr>
        <p:spPr>
          <a:xfrm>
            <a:off x="5405795" y="4758333"/>
            <a:ext cx="3818692" cy="952619"/>
          </a:xfrm>
          <a:prstGeom prst="rect">
            <a:avLst/>
          </a:prstGeom>
          <a:noFill/>
          <a:ln/>
        </p:spPr>
        <p:txBody>
          <a:bodyPr wrap="square" lIns="0" tIns="0" rIns="0" bIns="0" rtlCol="0" anchor="t"/>
          <a:lstStyle/>
          <a:p>
            <a:pPr algn="l" indent="0" marL="0">
              <a:lnSpc>
                <a:spcPts val="2500"/>
              </a:lnSpc>
              <a:buNone/>
            </a:pPr>
            <a:r>
              <a:rPr lang="en-US" sz="1550" dirty="0">
                <a:solidFill>
                  <a:srgbClr val="D6E5EF"/>
                </a:solidFill>
                <a:latin typeface="Roboto" pitchFamily="34" charset="0"/>
                <a:ea typeface="Roboto" pitchFamily="34" charset="-122"/>
                <a:cs typeface="Roboto" pitchFamily="34" charset="-120"/>
              </a:rPr>
              <a:t>Impact analysis of 10% freight cost increases across different transportation modes</a:t>
            </a:r>
            <a:endParaRPr lang="en-US" sz="1550" dirty="0"/>
          </a:p>
        </p:txBody>
      </p:sp>
      <p:sp>
        <p:nvSpPr>
          <p:cNvPr id="13" name="Shape 7"/>
          <p:cNvSpPr/>
          <p:nvPr/>
        </p:nvSpPr>
        <p:spPr>
          <a:xfrm>
            <a:off x="9621203" y="3337084"/>
            <a:ext cx="4215289" cy="2572226"/>
          </a:xfrm>
          <a:prstGeom prst="roundRect">
            <a:avLst>
              <a:gd name="adj" fmla="val 1157"/>
            </a:avLst>
          </a:prstGeom>
          <a:solidFill>
            <a:srgbClr val="3F4652"/>
          </a:solidFill>
          <a:ln/>
        </p:spPr>
      </p:sp>
      <p:pic>
        <p:nvPicPr>
          <p:cNvPr id="14" name="Image 4" descr="preencoded.png">    </p:cNvPr>
          <p:cNvPicPr>
            <a:picLocks noChangeAspect="1"/>
          </p:cNvPicPr>
          <p:nvPr/>
        </p:nvPicPr>
        <p:blipFill>
          <a:blip r:embed="rId5"/>
          <a:stretch>
            <a:fillRect/>
          </a:stretch>
        </p:blipFill>
        <p:spPr>
          <a:xfrm>
            <a:off x="9819561" y="3535442"/>
            <a:ext cx="595313" cy="595313"/>
          </a:xfrm>
          <a:prstGeom prst="rect">
            <a:avLst/>
          </a:prstGeom>
        </p:spPr>
      </p:pic>
      <p:pic>
        <p:nvPicPr>
          <p:cNvPr id="15" name="Image 5" descr="preencoded.png">    </p:cNvPr>
          <p:cNvPicPr>
            <a:picLocks noChangeAspect="1"/>
          </p:cNvPicPr>
          <p:nvPr/>
        </p:nvPicPr>
        <p:blipFill>
          <a:blip r:embed="rId6"/>
          <a:stretch>
            <a:fillRect/>
          </a:stretch>
        </p:blipFill>
        <p:spPr>
          <a:xfrm>
            <a:off x="9983272" y="3665577"/>
            <a:ext cx="267891" cy="334923"/>
          </a:xfrm>
          <a:prstGeom prst="rect">
            <a:avLst/>
          </a:prstGeom>
        </p:spPr>
      </p:pic>
      <p:sp>
        <p:nvSpPr>
          <p:cNvPr id="16" name="Text 8"/>
          <p:cNvSpPr/>
          <p:nvPr/>
        </p:nvSpPr>
        <p:spPr>
          <a:xfrm>
            <a:off x="9819561" y="4329113"/>
            <a:ext cx="2480905" cy="310158"/>
          </a:xfrm>
          <a:prstGeom prst="rect">
            <a:avLst/>
          </a:prstGeom>
          <a:noFill/>
          <a:ln/>
        </p:spPr>
        <p:txBody>
          <a:bodyPr wrap="none" lIns="0" tIns="0" rIns="0" bIns="0" rtlCol="0" anchor="t"/>
          <a:lstStyle/>
          <a:p>
            <a:pPr algn="l" indent="0" marL="0">
              <a:lnSpc>
                <a:spcPts val="2400"/>
              </a:lnSpc>
              <a:buNone/>
            </a:pPr>
            <a:r>
              <a:rPr lang="en-US" sz="1950" dirty="0">
                <a:solidFill>
                  <a:srgbClr val="D6E5EF"/>
                </a:solidFill>
                <a:latin typeface="Roboto Slab" pitchFamily="34" charset="0"/>
                <a:ea typeface="Roboto Slab" pitchFamily="34" charset="-122"/>
                <a:cs typeface="Roboto Slab" pitchFamily="34" charset="-120"/>
              </a:rPr>
              <a:t>Safety Stock</a:t>
            </a:r>
            <a:endParaRPr lang="en-US" sz="1950" dirty="0"/>
          </a:p>
        </p:txBody>
      </p:sp>
      <p:sp>
        <p:nvSpPr>
          <p:cNvPr id="17" name="Text 9"/>
          <p:cNvSpPr/>
          <p:nvPr/>
        </p:nvSpPr>
        <p:spPr>
          <a:xfrm>
            <a:off x="9819561" y="4758333"/>
            <a:ext cx="3818573" cy="635079"/>
          </a:xfrm>
          <a:prstGeom prst="rect">
            <a:avLst/>
          </a:prstGeom>
          <a:noFill/>
          <a:ln/>
        </p:spPr>
        <p:txBody>
          <a:bodyPr wrap="square" lIns="0" tIns="0" rIns="0" bIns="0" rtlCol="0" anchor="t"/>
          <a:lstStyle/>
          <a:p>
            <a:pPr algn="l" indent="0" marL="0">
              <a:lnSpc>
                <a:spcPts val="2500"/>
              </a:lnSpc>
              <a:buNone/>
            </a:pPr>
            <a:r>
              <a:rPr lang="en-US" sz="1550" dirty="0">
                <a:solidFill>
                  <a:srgbClr val="D6E5EF"/>
                </a:solidFill>
                <a:latin typeface="Roboto" pitchFamily="34" charset="0"/>
                <a:ea typeface="Roboto" pitchFamily="34" charset="-122"/>
                <a:cs typeface="Roboto" pitchFamily="34" charset="-120"/>
              </a:rPr>
              <a:t>Strategic inventory buffers for high-risk SKUs to cushion demand shocks</a:t>
            </a:r>
            <a:endParaRPr lang="en-US" sz="155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1560314"/>
            <a:ext cx="6121837" cy="620078"/>
          </a:xfrm>
          <a:prstGeom prst="rect">
            <a:avLst/>
          </a:prstGeom>
          <a:noFill/>
          <a:ln/>
        </p:spPr>
        <p:txBody>
          <a:bodyPr wrap="none" lIns="0" tIns="0" rIns="0" bIns="0" rtlCol="0" anchor="t"/>
          <a:lstStyle/>
          <a:p>
            <a:pPr algn="l" indent="0" marL="0">
              <a:lnSpc>
                <a:spcPts val="4850"/>
              </a:lnSpc>
              <a:buNone/>
            </a:pPr>
            <a:r>
              <a:rPr lang="en-US" sz="3900" dirty="0">
                <a:solidFill>
                  <a:srgbClr val="76B9FF"/>
                </a:solidFill>
                <a:latin typeface="Roboto Slab" pitchFamily="34" charset="0"/>
                <a:ea typeface="Roboto Slab" pitchFamily="34" charset="-122"/>
                <a:cs typeface="Roboto Slab" pitchFamily="34" charset="-120"/>
              </a:rPr>
              <a:t>Implementation Roadmap</a:t>
            </a:r>
            <a:endParaRPr lang="en-US" sz="3900" dirty="0"/>
          </a:p>
        </p:txBody>
      </p:sp>
      <p:sp>
        <p:nvSpPr>
          <p:cNvPr id="4" name="Shape 1"/>
          <p:cNvSpPr/>
          <p:nvPr/>
        </p:nvSpPr>
        <p:spPr>
          <a:xfrm>
            <a:off x="6503432" y="2478048"/>
            <a:ext cx="22860" cy="4191238"/>
          </a:xfrm>
          <a:prstGeom prst="roundRect">
            <a:avLst>
              <a:gd name="adj" fmla="val 130232"/>
            </a:avLst>
          </a:prstGeom>
          <a:solidFill>
            <a:srgbClr val="585F6B"/>
          </a:solidFill>
          <a:ln/>
        </p:spPr>
      </p:sp>
      <p:sp>
        <p:nvSpPr>
          <p:cNvPr id="5" name="Shape 2"/>
          <p:cNvSpPr/>
          <p:nvPr/>
        </p:nvSpPr>
        <p:spPr>
          <a:xfrm>
            <a:off x="6703814" y="2689860"/>
            <a:ext cx="595313" cy="22860"/>
          </a:xfrm>
          <a:prstGeom prst="roundRect">
            <a:avLst>
              <a:gd name="adj" fmla="val 130232"/>
            </a:avLst>
          </a:prstGeom>
          <a:solidFill>
            <a:srgbClr val="585F6B"/>
          </a:solidFill>
          <a:ln/>
        </p:spPr>
      </p:sp>
      <p:sp>
        <p:nvSpPr>
          <p:cNvPr id="6" name="Shape 3"/>
          <p:cNvSpPr/>
          <p:nvPr/>
        </p:nvSpPr>
        <p:spPr>
          <a:xfrm>
            <a:off x="6280190" y="2478048"/>
            <a:ext cx="446484" cy="446484"/>
          </a:xfrm>
          <a:prstGeom prst="roundRect">
            <a:avLst>
              <a:gd name="adj" fmla="val 6668"/>
            </a:avLst>
          </a:prstGeom>
          <a:solidFill>
            <a:srgbClr val="3F4652"/>
          </a:solidFill>
          <a:ln/>
        </p:spPr>
      </p:sp>
      <p:sp>
        <p:nvSpPr>
          <p:cNvPr id="7" name="Text 4"/>
          <p:cNvSpPr/>
          <p:nvPr/>
        </p:nvSpPr>
        <p:spPr>
          <a:xfrm>
            <a:off x="6354604" y="2515255"/>
            <a:ext cx="297656" cy="372070"/>
          </a:xfrm>
          <a:prstGeom prst="rect">
            <a:avLst/>
          </a:prstGeom>
          <a:noFill/>
          <a:ln/>
        </p:spPr>
        <p:txBody>
          <a:bodyPr wrap="none" lIns="0" tIns="0" rIns="0" bIns="0" rtlCol="0" anchor="t"/>
          <a:lstStyle/>
          <a:p>
            <a:pPr algn="ctr" indent="0" marL="0">
              <a:lnSpc>
                <a:spcPts val="2300"/>
              </a:lnSpc>
              <a:buNone/>
            </a:pPr>
            <a:r>
              <a:rPr lang="en-US" sz="2300" dirty="0">
                <a:solidFill>
                  <a:srgbClr val="D6E5EF"/>
                </a:solidFill>
                <a:latin typeface="Roboto Slab" pitchFamily="34" charset="0"/>
                <a:ea typeface="Roboto Slab" pitchFamily="34" charset="-122"/>
                <a:cs typeface="Roboto Slab" pitchFamily="34" charset="-120"/>
              </a:rPr>
              <a:t>1</a:t>
            </a:r>
            <a:endParaRPr lang="en-US" sz="2300" dirty="0"/>
          </a:p>
        </p:txBody>
      </p:sp>
      <p:sp>
        <p:nvSpPr>
          <p:cNvPr id="8" name="Text 5"/>
          <p:cNvSpPr/>
          <p:nvPr/>
        </p:nvSpPr>
        <p:spPr>
          <a:xfrm>
            <a:off x="7495818" y="2546271"/>
            <a:ext cx="3215164" cy="310158"/>
          </a:xfrm>
          <a:prstGeom prst="rect">
            <a:avLst/>
          </a:prstGeom>
          <a:noFill/>
          <a:ln/>
        </p:spPr>
        <p:txBody>
          <a:bodyPr wrap="none" lIns="0" tIns="0" rIns="0" bIns="0" rtlCol="0" anchor="t"/>
          <a:lstStyle/>
          <a:p>
            <a:pPr algn="l" indent="0" marL="0">
              <a:lnSpc>
                <a:spcPts val="2400"/>
              </a:lnSpc>
              <a:buNone/>
            </a:pPr>
            <a:r>
              <a:rPr lang="en-US" sz="1950" dirty="0">
                <a:solidFill>
                  <a:srgbClr val="D6E5EF"/>
                </a:solidFill>
                <a:latin typeface="Roboto Slab" pitchFamily="34" charset="0"/>
                <a:ea typeface="Roboto Slab" pitchFamily="34" charset="-122"/>
                <a:cs typeface="Roboto Slab" pitchFamily="34" charset="-120"/>
              </a:rPr>
              <a:t>Phase 1: Immediate Actions</a:t>
            </a:r>
            <a:endParaRPr lang="en-US" sz="1950" dirty="0"/>
          </a:p>
        </p:txBody>
      </p:sp>
      <p:sp>
        <p:nvSpPr>
          <p:cNvPr id="9" name="Text 6"/>
          <p:cNvSpPr/>
          <p:nvPr/>
        </p:nvSpPr>
        <p:spPr>
          <a:xfrm>
            <a:off x="7495818" y="2975491"/>
            <a:ext cx="6340793" cy="635079"/>
          </a:xfrm>
          <a:prstGeom prst="rect">
            <a:avLst/>
          </a:prstGeom>
          <a:noFill/>
          <a:ln/>
        </p:spPr>
        <p:txBody>
          <a:bodyPr wrap="square" lIns="0" tIns="0" rIns="0" bIns="0" rtlCol="0" anchor="t"/>
          <a:lstStyle/>
          <a:p>
            <a:pPr algn="l" indent="0" marL="0">
              <a:lnSpc>
                <a:spcPts val="2500"/>
              </a:lnSpc>
              <a:buNone/>
            </a:pPr>
            <a:r>
              <a:rPr lang="en-US" sz="1550" dirty="0">
                <a:solidFill>
                  <a:srgbClr val="D6E5EF"/>
                </a:solidFill>
                <a:latin typeface="Roboto" pitchFamily="34" charset="0"/>
                <a:ea typeface="Roboto" pitchFamily="34" charset="-122"/>
                <a:cs typeface="Roboto" pitchFamily="34" charset="-120"/>
              </a:rPr>
              <a:t>Validate defect rate data, implement Route A for Texas/Alaska, begin Supplier 4 performance review</a:t>
            </a:r>
            <a:endParaRPr lang="en-US" sz="1550" dirty="0"/>
          </a:p>
        </p:txBody>
      </p:sp>
      <p:sp>
        <p:nvSpPr>
          <p:cNvPr id="10" name="Shape 7"/>
          <p:cNvSpPr/>
          <p:nvPr/>
        </p:nvSpPr>
        <p:spPr>
          <a:xfrm>
            <a:off x="6703814" y="4219218"/>
            <a:ext cx="595313" cy="22860"/>
          </a:xfrm>
          <a:prstGeom prst="roundRect">
            <a:avLst>
              <a:gd name="adj" fmla="val 130232"/>
            </a:avLst>
          </a:prstGeom>
          <a:solidFill>
            <a:srgbClr val="585F6B"/>
          </a:solidFill>
          <a:ln/>
        </p:spPr>
      </p:sp>
      <p:sp>
        <p:nvSpPr>
          <p:cNvPr id="11" name="Shape 8"/>
          <p:cNvSpPr/>
          <p:nvPr/>
        </p:nvSpPr>
        <p:spPr>
          <a:xfrm>
            <a:off x="6280190" y="4007406"/>
            <a:ext cx="446484" cy="446484"/>
          </a:xfrm>
          <a:prstGeom prst="roundRect">
            <a:avLst>
              <a:gd name="adj" fmla="val 6668"/>
            </a:avLst>
          </a:prstGeom>
          <a:solidFill>
            <a:srgbClr val="3F4652"/>
          </a:solidFill>
          <a:ln/>
        </p:spPr>
      </p:sp>
      <p:sp>
        <p:nvSpPr>
          <p:cNvPr id="12" name="Text 9"/>
          <p:cNvSpPr/>
          <p:nvPr/>
        </p:nvSpPr>
        <p:spPr>
          <a:xfrm>
            <a:off x="6354604" y="4044613"/>
            <a:ext cx="297656" cy="372070"/>
          </a:xfrm>
          <a:prstGeom prst="rect">
            <a:avLst/>
          </a:prstGeom>
          <a:noFill/>
          <a:ln/>
        </p:spPr>
        <p:txBody>
          <a:bodyPr wrap="none" lIns="0" tIns="0" rIns="0" bIns="0" rtlCol="0" anchor="t"/>
          <a:lstStyle/>
          <a:p>
            <a:pPr algn="ctr" indent="0" marL="0">
              <a:lnSpc>
                <a:spcPts val="2300"/>
              </a:lnSpc>
              <a:buNone/>
            </a:pPr>
            <a:r>
              <a:rPr lang="en-US" sz="2300" dirty="0">
                <a:solidFill>
                  <a:srgbClr val="D6E5EF"/>
                </a:solidFill>
                <a:latin typeface="Roboto Slab" pitchFamily="34" charset="0"/>
                <a:ea typeface="Roboto Slab" pitchFamily="34" charset="-122"/>
                <a:cs typeface="Roboto Slab" pitchFamily="34" charset="-120"/>
              </a:rPr>
              <a:t>2</a:t>
            </a:r>
            <a:endParaRPr lang="en-US" sz="2300" dirty="0"/>
          </a:p>
        </p:txBody>
      </p:sp>
      <p:sp>
        <p:nvSpPr>
          <p:cNvPr id="13" name="Text 10"/>
          <p:cNvSpPr/>
          <p:nvPr/>
        </p:nvSpPr>
        <p:spPr>
          <a:xfrm>
            <a:off x="7495818" y="4075628"/>
            <a:ext cx="2804517" cy="310158"/>
          </a:xfrm>
          <a:prstGeom prst="rect">
            <a:avLst/>
          </a:prstGeom>
          <a:noFill/>
          <a:ln/>
        </p:spPr>
        <p:txBody>
          <a:bodyPr wrap="none" lIns="0" tIns="0" rIns="0" bIns="0" rtlCol="0" anchor="t"/>
          <a:lstStyle/>
          <a:p>
            <a:pPr algn="l" indent="0" marL="0">
              <a:lnSpc>
                <a:spcPts val="2400"/>
              </a:lnSpc>
              <a:buNone/>
            </a:pPr>
            <a:r>
              <a:rPr lang="en-US" sz="1950" dirty="0">
                <a:solidFill>
                  <a:srgbClr val="D6E5EF"/>
                </a:solidFill>
                <a:latin typeface="Roboto Slab" pitchFamily="34" charset="0"/>
                <a:ea typeface="Roboto Slab" pitchFamily="34" charset="-122"/>
                <a:cs typeface="Roboto Slab" pitchFamily="34" charset="-120"/>
              </a:rPr>
              <a:t>Phase 2: Strategic Shifts</a:t>
            </a:r>
            <a:endParaRPr lang="en-US" sz="1950" dirty="0"/>
          </a:p>
        </p:txBody>
      </p:sp>
      <p:sp>
        <p:nvSpPr>
          <p:cNvPr id="14" name="Text 11"/>
          <p:cNvSpPr/>
          <p:nvPr/>
        </p:nvSpPr>
        <p:spPr>
          <a:xfrm>
            <a:off x="7495818" y="4504849"/>
            <a:ext cx="6340793" cy="635079"/>
          </a:xfrm>
          <a:prstGeom prst="rect">
            <a:avLst/>
          </a:prstGeom>
          <a:noFill/>
          <a:ln/>
        </p:spPr>
        <p:txBody>
          <a:bodyPr wrap="square" lIns="0" tIns="0" rIns="0" bIns="0" rtlCol="0" anchor="t"/>
          <a:lstStyle/>
          <a:p>
            <a:pPr algn="l" indent="0" marL="0">
              <a:lnSpc>
                <a:spcPts val="2500"/>
              </a:lnSpc>
              <a:buNone/>
            </a:pPr>
            <a:r>
              <a:rPr lang="en-US" sz="1550" dirty="0">
                <a:solidFill>
                  <a:srgbClr val="D6E5EF"/>
                </a:solidFill>
                <a:latin typeface="Roboto" pitchFamily="34" charset="0"/>
                <a:ea typeface="Roboto" pitchFamily="34" charset="-122"/>
                <a:cs typeface="Roboto" pitchFamily="34" charset="-120"/>
              </a:rPr>
              <a:t>Rebalance supplier volumes, establish quality audit protocols, develop safety stock strategies</a:t>
            </a:r>
            <a:endParaRPr lang="en-US" sz="1550" dirty="0"/>
          </a:p>
        </p:txBody>
      </p:sp>
      <p:sp>
        <p:nvSpPr>
          <p:cNvPr id="15" name="Shape 12"/>
          <p:cNvSpPr/>
          <p:nvPr/>
        </p:nvSpPr>
        <p:spPr>
          <a:xfrm>
            <a:off x="6703814" y="5748576"/>
            <a:ext cx="595313" cy="22860"/>
          </a:xfrm>
          <a:prstGeom prst="roundRect">
            <a:avLst>
              <a:gd name="adj" fmla="val 130232"/>
            </a:avLst>
          </a:prstGeom>
          <a:solidFill>
            <a:srgbClr val="585F6B"/>
          </a:solidFill>
          <a:ln/>
        </p:spPr>
      </p:sp>
      <p:sp>
        <p:nvSpPr>
          <p:cNvPr id="16" name="Shape 13"/>
          <p:cNvSpPr/>
          <p:nvPr/>
        </p:nvSpPr>
        <p:spPr>
          <a:xfrm>
            <a:off x="6280190" y="5536763"/>
            <a:ext cx="446484" cy="446484"/>
          </a:xfrm>
          <a:prstGeom prst="roundRect">
            <a:avLst>
              <a:gd name="adj" fmla="val 6668"/>
            </a:avLst>
          </a:prstGeom>
          <a:solidFill>
            <a:srgbClr val="3F4652"/>
          </a:solidFill>
          <a:ln/>
        </p:spPr>
      </p:sp>
      <p:sp>
        <p:nvSpPr>
          <p:cNvPr id="17" name="Text 14"/>
          <p:cNvSpPr/>
          <p:nvPr/>
        </p:nvSpPr>
        <p:spPr>
          <a:xfrm>
            <a:off x="6354604" y="5573970"/>
            <a:ext cx="297656" cy="372070"/>
          </a:xfrm>
          <a:prstGeom prst="rect">
            <a:avLst/>
          </a:prstGeom>
          <a:noFill/>
          <a:ln/>
        </p:spPr>
        <p:txBody>
          <a:bodyPr wrap="none" lIns="0" tIns="0" rIns="0" bIns="0" rtlCol="0" anchor="t"/>
          <a:lstStyle/>
          <a:p>
            <a:pPr algn="ctr" indent="0" marL="0">
              <a:lnSpc>
                <a:spcPts val="2300"/>
              </a:lnSpc>
              <a:buNone/>
            </a:pPr>
            <a:r>
              <a:rPr lang="en-US" sz="2300" dirty="0">
                <a:solidFill>
                  <a:srgbClr val="D6E5EF"/>
                </a:solidFill>
                <a:latin typeface="Roboto Slab" pitchFamily="34" charset="0"/>
                <a:ea typeface="Roboto Slab" pitchFamily="34" charset="-122"/>
                <a:cs typeface="Roboto Slab" pitchFamily="34" charset="-120"/>
              </a:rPr>
              <a:t>3</a:t>
            </a:r>
            <a:endParaRPr lang="en-US" sz="2300" dirty="0"/>
          </a:p>
        </p:txBody>
      </p:sp>
      <p:sp>
        <p:nvSpPr>
          <p:cNvPr id="18" name="Text 15"/>
          <p:cNvSpPr/>
          <p:nvPr/>
        </p:nvSpPr>
        <p:spPr>
          <a:xfrm>
            <a:off x="7495818" y="5604986"/>
            <a:ext cx="2535793" cy="310158"/>
          </a:xfrm>
          <a:prstGeom prst="rect">
            <a:avLst/>
          </a:prstGeom>
          <a:noFill/>
          <a:ln/>
        </p:spPr>
        <p:txBody>
          <a:bodyPr wrap="none" lIns="0" tIns="0" rIns="0" bIns="0" rtlCol="0" anchor="t"/>
          <a:lstStyle/>
          <a:p>
            <a:pPr algn="l" indent="0" marL="0">
              <a:lnSpc>
                <a:spcPts val="2400"/>
              </a:lnSpc>
              <a:buNone/>
            </a:pPr>
            <a:r>
              <a:rPr lang="en-US" sz="1950" dirty="0">
                <a:solidFill>
                  <a:srgbClr val="D6E5EF"/>
                </a:solidFill>
                <a:latin typeface="Roboto Slab" pitchFamily="34" charset="0"/>
                <a:ea typeface="Roboto Slab" pitchFamily="34" charset="-122"/>
                <a:cs typeface="Roboto Slab" pitchFamily="34" charset="-120"/>
              </a:rPr>
              <a:t>Phase 3: Optimization</a:t>
            </a:r>
            <a:endParaRPr lang="en-US" sz="1950" dirty="0"/>
          </a:p>
        </p:txBody>
      </p:sp>
      <p:sp>
        <p:nvSpPr>
          <p:cNvPr id="19" name="Text 16"/>
          <p:cNvSpPr/>
          <p:nvPr/>
        </p:nvSpPr>
        <p:spPr>
          <a:xfrm>
            <a:off x="7495818" y="6034207"/>
            <a:ext cx="6340793" cy="635079"/>
          </a:xfrm>
          <a:prstGeom prst="rect">
            <a:avLst/>
          </a:prstGeom>
          <a:noFill/>
          <a:ln/>
        </p:spPr>
        <p:txBody>
          <a:bodyPr wrap="square" lIns="0" tIns="0" rIns="0" bIns="0" rtlCol="0" anchor="t"/>
          <a:lstStyle/>
          <a:p>
            <a:pPr algn="l" indent="0" marL="0">
              <a:lnSpc>
                <a:spcPts val="2500"/>
              </a:lnSpc>
              <a:buNone/>
            </a:pPr>
            <a:r>
              <a:rPr lang="en-US" sz="1550" dirty="0">
                <a:solidFill>
                  <a:srgbClr val="D6E5EF"/>
                </a:solidFill>
                <a:latin typeface="Roboto" pitchFamily="34" charset="0"/>
                <a:ea typeface="Roboto" pitchFamily="34" charset="-122"/>
                <a:cs typeface="Roboto" pitchFamily="34" charset="-120"/>
              </a:rPr>
              <a:t>Deploy predictive analytics, complete scenario planning models, establish continuous improvement processes</a:t>
            </a:r>
            <a:endParaRPr lang="en-US" sz="155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sp>
        <p:nvSpPr>
          <p:cNvPr id="2" name="Text 0"/>
          <p:cNvSpPr/>
          <p:nvPr/>
        </p:nvSpPr>
        <p:spPr>
          <a:xfrm>
            <a:off x="793790" y="1071086"/>
            <a:ext cx="4961811" cy="620078"/>
          </a:xfrm>
          <a:prstGeom prst="rect">
            <a:avLst/>
          </a:prstGeom>
          <a:noFill/>
          <a:ln/>
        </p:spPr>
        <p:txBody>
          <a:bodyPr wrap="none" lIns="0" tIns="0" rIns="0" bIns="0" rtlCol="0" anchor="t"/>
          <a:lstStyle/>
          <a:p>
            <a:pPr algn="l" indent="0" marL="0">
              <a:lnSpc>
                <a:spcPts val="4850"/>
              </a:lnSpc>
              <a:buNone/>
            </a:pPr>
            <a:r>
              <a:rPr lang="en-US" sz="3900" dirty="0">
                <a:solidFill>
                  <a:srgbClr val="76B9FF"/>
                </a:solidFill>
                <a:latin typeface="Roboto Slab" pitchFamily="34" charset="0"/>
                <a:ea typeface="Roboto Slab" pitchFamily="34" charset="-122"/>
                <a:cs typeface="Roboto Slab" pitchFamily="34" charset="-120"/>
              </a:rPr>
              <a:t>Expected Impact</a:t>
            </a:r>
            <a:endParaRPr lang="en-US" sz="3900" dirty="0"/>
          </a:p>
        </p:txBody>
      </p:sp>
      <p:sp>
        <p:nvSpPr>
          <p:cNvPr id="3" name="Text 1"/>
          <p:cNvSpPr/>
          <p:nvPr/>
        </p:nvSpPr>
        <p:spPr>
          <a:xfrm>
            <a:off x="793790" y="2087999"/>
            <a:ext cx="13042821" cy="635079"/>
          </a:xfrm>
          <a:prstGeom prst="rect">
            <a:avLst/>
          </a:prstGeom>
          <a:noFill/>
          <a:ln/>
        </p:spPr>
        <p:txBody>
          <a:bodyPr wrap="square" lIns="0" tIns="0" rIns="0" bIns="0" rtlCol="0" anchor="t"/>
          <a:lstStyle/>
          <a:p>
            <a:pPr algn="l" indent="0" marL="0">
              <a:lnSpc>
                <a:spcPts val="2500"/>
              </a:lnSpc>
              <a:buNone/>
            </a:pPr>
            <a:r>
              <a:rPr lang="en-US" sz="1550" dirty="0">
                <a:solidFill>
                  <a:srgbClr val="D6E5EF"/>
                </a:solidFill>
                <a:latin typeface="Roboto" pitchFamily="34" charset="0"/>
                <a:ea typeface="Roboto" pitchFamily="34" charset="-122"/>
                <a:cs typeface="Roboto" pitchFamily="34" charset="-120"/>
              </a:rPr>
              <a:t>Implementing these strategic changes will transform Urban Decay's supply chain from a cost center into a competitive advantage that drives sustainable growth.</a:t>
            </a:r>
            <a:endParaRPr lang="en-US" sz="1550" dirty="0"/>
          </a:p>
        </p:txBody>
      </p:sp>
      <p:pic>
        <p:nvPicPr>
          <p:cNvPr id="4" name="Image 0" descr="preencoded.png">    </p:cNvPr>
          <p:cNvPicPr>
            <a:picLocks noChangeAspect="1"/>
          </p:cNvPicPr>
          <p:nvPr/>
        </p:nvPicPr>
        <p:blipFill>
          <a:blip r:embed="rId1"/>
          <a:stretch>
            <a:fillRect/>
          </a:stretch>
        </p:blipFill>
        <p:spPr>
          <a:xfrm>
            <a:off x="793790" y="2946321"/>
            <a:ext cx="595313" cy="595313"/>
          </a:xfrm>
          <a:prstGeom prst="rect">
            <a:avLst/>
          </a:prstGeom>
        </p:spPr>
      </p:pic>
      <p:sp>
        <p:nvSpPr>
          <p:cNvPr id="5" name="Text 2"/>
          <p:cNvSpPr/>
          <p:nvPr/>
        </p:nvSpPr>
        <p:spPr>
          <a:xfrm>
            <a:off x="793790" y="3789640"/>
            <a:ext cx="2480905" cy="310158"/>
          </a:xfrm>
          <a:prstGeom prst="rect">
            <a:avLst/>
          </a:prstGeom>
          <a:noFill/>
          <a:ln/>
        </p:spPr>
        <p:txBody>
          <a:bodyPr wrap="none" lIns="0" tIns="0" rIns="0" bIns="0" rtlCol="0" anchor="t"/>
          <a:lstStyle/>
          <a:p>
            <a:pPr algn="l" indent="0" marL="0">
              <a:lnSpc>
                <a:spcPts val="2400"/>
              </a:lnSpc>
              <a:buNone/>
            </a:pPr>
            <a:r>
              <a:rPr lang="en-US" sz="1950" dirty="0">
                <a:solidFill>
                  <a:srgbClr val="D6E5EF"/>
                </a:solidFill>
                <a:latin typeface="Roboto Slab" pitchFamily="34" charset="0"/>
                <a:ea typeface="Roboto Slab" pitchFamily="34" charset="-122"/>
                <a:cs typeface="Roboto Slab" pitchFamily="34" charset="-120"/>
              </a:rPr>
              <a:t>Reduced Risk</a:t>
            </a:r>
            <a:endParaRPr lang="en-US" sz="1950" dirty="0"/>
          </a:p>
        </p:txBody>
      </p:sp>
      <p:sp>
        <p:nvSpPr>
          <p:cNvPr id="6" name="Text 3"/>
          <p:cNvSpPr/>
          <p:nvPr/>
        </p:nvSpPr>
        <p:spPr>
          <a:xfrm>
            <a:off x="793790" y="4218861"/>
            <a:ext cx="6397347" cy="635079"/>
          </a:xfrm>
          <a:prstGeom prst="rect">
            <a:avLst/>
          </a:prstGeom>
          <a:noFill/>
          <a:ln/>
        </p:spPr>
        <p:txBody>
          <a:bodyPr wrap="square" lIns="0" tIns="0" rIns="0" bIns="0" rtlCol="0" anchor="t"/>
          <a:lstStyle/>
          <a:p>
            <a:pPr algn="l" indent="0" marL="0">
              <a:lnSpc>
                <a:spcPts val="2500"/>
              </a:lnSpc>
              <a:buNone/>
            </a:pPr>
            <a:r>
              <a:rPr lang="en-US" sz="1550" dirty="0">
                <a:solidFill>
                  <a:srgbClr val="D6E5EF"/>
                </a:solidFill>
                <a:latin typeface="Roboto" pitchFamily="34" charset="0"/>
                <a:ea typeface="Roboto" pitchFamily="34" charset="-122"/>
                <a:cs typeface="Roboto" pitchFamily="34" charset="-120"/>
              </a:rPr>
              <a:t>Diversified supplier base eliminates single points of failure and strengthens operational resilience</a:t>
            </a:r>
            <a:endParaRPr lang="en-US" sz="1550" dirty="0"/>
          </a:p>
        </p:txBody>
      </p:sp>
      <p:pic>
        <p:nvPicPr>
          <p:cNvPr id="7" name="Image 1" descr="preencoded.png">    </p:cNvPr>
          <p:cNvPicPr>
            <a:picLocks noChangeAspect="1"/>
          </p:cNvPicPr>
          <p:nvPr/>
        </p:nvPicPr>
        <p:blipFill>
          <a:blip r:embed="rId2"/>
          <a:stretch>
            <a:fillRect/>
          </a:stretch>
        </p:blipFill>
        <p:spPr>
          <a:xfrm>
            <a:off x="7439144" y="2946321"/>
            <a:ext cx="595313" cy="595313"/>
          </a:xfrm>
          <a:prstGeom prst="rect">
            <a:avLst/>
          </a:prstGeom>
        </p:spPr>
      </p:pic>
      <p:sp>
        <p:nvSpPr>
          <p:cNvPr id="8" name="Text 4"/>
          <p:cNvSpPr/>
          <p:nvPr/>
        </p:nvSpPr>
        <p:spPr>
          <a:xfrm>
            <a:off x="7439144" y="3789640"/>
            <a:ext cx="2480905" cy="310158"/>
          </a:xfrm>
          <a:prstGeom prst="rect">
            <a:avLst/>
          </a:prstGeom>
          <a:noFill/>
          <a:ln/>
        </p:spPr>
        <p:txBody>
          <a:bodyPr wrap="none" lIns="0" tIns="0" rIns="0" bIns="0" rtlCol="0" anchor="t"/>
          <a:lstStyle/>
          <a:p>
            <a:pPr algn="l" indent="0" marL="0">
              <a:lnSpc>
                <a:spcPts val="2400"/>
              </a:lnSpc>
              <a:buNone/>
            </a:pPr>
            <a:r>
              <a:rPr lang="en-US" sz="1950" dirty="0">
                <a:solidFill>
                  <a:srgbClr val="D6E5EF"/>
                </a:solidFill>
                <a:latin typeface="Roboto Slab" pitchFamily="34" charset="0"/>
                <a:ea typeface="Roboto Slab" pitchFamily="34" charset="-122"/>
                <a:cs typeface="Roboto Slab" pitchFamily="34" charset="-120"/>
              </a:rPr>
              <a:t>Smarter Decisions</a:t>
            </a:r>
            <a:endParaRPr lang="en-US" sz="1950" dirty="0"/>
          </a:p>
        </p:txBody>
      </p:sp>
      <p:sp>
        <p:nvSpPr>
          <p:cNvPr id="9" name="Text 5"/>
          <p:cNvSpPr/>
          <p:nvPr/>
        </p:nvSpPr>
        <p:spPr>
          <a:xfrm>
            <a:off x="7439144" y="4218861"/>
            <a:ext cx="6397466" cy="635079"/>
          </a:xfrm>
          <a:prstGeom prst="rect">
            <a:avLst/>
          </a:prstGeom>
          <a:noFill/>
          <a:ln/>
        </p:spPr>
        <p:txBody>
          <a:bodyPr wrap="square" lIns="0" tIns="0" rIns="0" bIns="0" rtlCol="0" anchor="t"/>
          <a:lstStyle/>
          <a:p>
            <a:pPr algn="l" indent="0" marL="0">
              <a:lnSpc>
                <a:spcPts val="2500"/>
              </a:lnSpc>
              <a:buNone/>
            </a:pPr>
            <a:r>
              <a:rPr lang="en-US" sz="1550" dirty="0">
                <a:solidFill>
                  <a:srgbClr val="D6E5EF"/>
                </a:solidFill>
                <a:latin typeface="Roboto" pitchFamily="34" charset="0"/>
                <a:ea typeface="Roboto" pitchFamily="34" charset="-122"/>
                <a:cs typeface="Roboto" pitchFamily="34" charset="-120"/>
              </a:rPr>
              <a:t>Data-driven shipping allocation protects revenue in top markets while optimizing costs elsewhere</a:t>
            </a:r>
            <a:endParaRPr lang="en-US" sz="1550" dirty="0"/>
          </a:p>
        </p:txBody>
      </p:sp>
      <p:pic>
        <p:nvPicPr>
          <p:cNvPr id="10" name="Image 2" descr="preencoded.png">    </p:cNvPr>
          <p:cNvPicPr>
            <a:picLocks noChangeAspect="1"/>
          </p:cNvPicPr>
          <p:nvPr/>
        </p:nvPicPr>
        <p:blipFill>
          <a:blip r:embed="rId3"/>
          <a:stretch>
            <a:fillRect/>
          </a:stretch>
        </p:blipFill>
        <p:spPr>
          <a:xfrm>
            <a:off x="793790" y="5250775"/>
            <a:ext cx="595313" cy="595313"/>
          </a:xfrm>
          <a:prstGeom prst="rect">
            <a:avLst/>
          </a:prstGeom>
        </p:spPr>
      </p:pic>
      <p:sp>
        <p:nvSpPr>
          <p:cNvPr id="11" name="Text 6"/>
          <p:cNvSpPr/>
          <p:nvPr/>
        </p:nvSpPr>
        <p:spPr>
          <a:xfrm>
            <a:off x="793790" y="6094095"/>
            <a:ext cx="2480905" cy="310158"/>
          </a:xfrm>
          <a:prstGeom prst="rect">
            <a:avLst/>
          </a:prstGeom>
          <a:noFill/>
          <a:ln/>
        </p:spPr>
        <p:txBody>
          <a:bodyPr wrap="none" lIns="0" tIns="0" rIns="0" bIns="0" rtlCol="0" anchor="t"/>
          <a:lstStyle/>
          <a:p>
            <a:pPr algn="l" indent="0" marL="0">
              <a:lnSpc>
                <a:spcPts val="2400"/>
              </a:lnSpc>
              <a:buNone/>
            </a:pPr>
            <a:r>
              <a:rPr lang="en-US" sz="1950" dirty="0">
                <a:solidFill>
                  <a:srgbClr val="D6E5EF"/>
                </a:solidFill>
                <a:latin typeface="Roboto Slab" pitchFamily="34" charset="0"/>
                <a:ea typeface="Roboto Slab" pitchFamily="34" charset="-122"/>
                <a:cs typeface="Roboto Slab" pitchFamily="34" charset="-120"/>
              </a:rPr>
              <a:t>Enhanced Quality</a:t>
            </a:r>
            <a:endParaRPr lang="en-US" sz="1950" dirty="0"/>
          </a:p>
        </p:txBody>
      </p:sp>
      <p:sp>
        <p:nvSpPr>
          <p:cNvPr id="12" name="Text 7"/>
          <p:cNvSpPr/>
          <p:nvPr/>
        </p:nvSpPr>
        <p:spPr>
          <a:xfrm>
            <a:off x="793790" y="6523315"/>
            <a:ext cx="6397347" cy="635079"/>
          </a:xfrm>
          <a:prstGeom prst="rect">
            <a:avLst/>
          </a:prstGeom>
          <a:noFill/>
          <a:ln/>
        </p:spPr>
        <p:txBody>
          <a:bodyPr wrap="square" lIns="0" tIns="0" rIns="0" bIns="0" rtlCol="0" anchor="t"/>
          <a:lstStyle/>
          <a:p>
            <a:pPr algn="l" indent="0" marL="0">
              <a:lnSpc>
                <a:spcPts val="2500"/>
              </a:lnSpc>
              <a:buNone/>
            </a:pPr>
            <a:r>
              <a:rPr lang="en-US" sz="1550" dirty="0">
                <a:solidFill>
                  <a:srgbClr val="D6E5EF"/>
                </a:solidFill>
                <a:latin typeface="Roboto" pitchFamily="34" charset="0"/>
                <a:ea typeface="Roboto" pitchFamily="34" charset="-122"/>
                <a:cs typeface="Roboto" pitchFamily="34" charset="-120"/>
              </a:rPr>
              <a:t>Improved quality control processes reinforce customer trust and brand reputation</a:t>
            </a:r>
            <a:endParaRPr lang="en-US" sz="1550" dirty="0"/>
          </a:p>
        </p:txBody>
      </p:sp>
      <p:pic>
        <p:nvPicPr>
          <p:cNvPr id="13" name="Image 3" descr="preencoded.png">    </p:cNvPr>
          <p:cNvPicPr>
            <a:picLocks noChangeAspect="1"/>
          </p:cNvPicPr>
          <p:nvPr/>
        </p:nvPicPr>
        <p:blipFill>
          <a:blip r:embed="rId4"/>
          <a:stretch>
            <a:fillRect/>
          </a:stretch>
        </p:blipFill>
        <p:spPr>
          <a:xfrm>
            <a:off x="7439144" y="5250775"/>
            <a:ext cx="595313" cy="595313"/>
          </a:xfrm>
          <a:prstGeom prst="rect">
            <a:avLst/>
          </a:prstGeom>
        </p:spPr>
      </p:pic>
      <p:sp>
        <p:nvSpPr>
          <p:cNvPr id="14" name="Text 8"/>
          <p:cNvSpPr/>
          <p:nvPr/>
        </p:nvSpPr>
        <p:spPr>
          <a:xfrm>
            <a:off x="7439144" y="6094095"/>
            <a:ext cx="2480905" cy="310158"/>
          </a:xfrm>
          <a:prstGeom prst="rect">
            <a:avLst/>
          </a:prstGeom>
          <a:noFill/>
          <a:ln/>
        </p:spPr>
        <p:txBody>
          <a:bodyPr wrap="none" lIns="0" tIns="0" rIns="0" bIns="0" rtlCol="0" anchor="t"/>
          <a:lstStyle/>
          <a:p>
            <a:pPr algn="l" indent="0" marL="0">
              <a:lnSpc>
                <a:spcPts val="2400"/>
              </a:lnSpc>
              <a:buNone/>
            </a:pPr>
            <a:r>
              <a:rPr lang="en-US" sz="1950" dirty="0">
                <a:solidFill>
                  <a:srgbClr val="D6E5EF"/>
                </a:solidFill>
                <a:latin typeface="Roboto Slab" pitchFamily="34" charset="0"/>
                <a:ea typeface="Roboto Slab" pitchFamily="34" charset="-122"/>
                <a:cs typeface="Roboto Slab" pitchFamily="34" charset="-120"/>
              </a:rPr>
              <a:t>Scalable Growth</a:t>
            </a:r>
            <a:endParaRPr lang="en-US" sz="1950" dirty="0"/>
          </a:p>
        </p:txBody>
      </p:sp>
      <p:sp>
        <p:nvSpPr>
          <p:cNvPr id="15" name="Text 9"/>
          <p:cNvSpPr/>
          <p:nvPr/>
        </p:nvSpPr>
        <p:spPr>
          <a:xfrm>
            <a:off x="7439144" y="6523315"/>
            <a:ext cx="6397466" cy="635079"/>
          </a:xfrm>
          <a:prstGeom prst="rect">
            <a:avLst/>
          </a:prstGeom>
          <a:noFill/>
          <a:ln/>
        </p:spPr>
        <p:txBody>
          <a:bodyPr wrap="square" lIns="0" tIns="0" rIns="0" bIns="0" rtlCol="0" anchor="t"/>
          <a:lstStyle/>
          <a:p>
            <a:pPr algn="l" indent="0" marL="0">
              <a:lnSpc>
                <a:spcPts val="2500"/>
              </a:lnSpc>
              <a:buNone/>
            </a:pPr>
            <a:r>
              <a:rPr lang="en-US" sz="1550" dirty="0">
                <a:solidFill>
                  <a:srgbClr val="D6E5EF"/>
                </a:solidFill>
                <a:latin typeface="Roboto" pitchFamily="34" charset="0"/>
                <a:ea typeface="Roboto" pitchFamily="34" charset="-122"/>
                <a:cs typeface="Roboto" pitchFamily="34" charset="-120"/>
              </a:rPr>
              <a:t>Optimized supply chain becomes a strategic enabler for future expansion and market penetration</a:t>
            </a:r>
            <a:endParaRPr lang="en-US" sz="155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1661279"/>
            <a:ext cx="7556421" cy="2480786"/>
          </a:xfrm>
          <a:prstGeom prst="rect">
            <a:avLst/>
          </a:prstGeom>
          <a:noFill/>
          <a:ln/>
        </p:spPr>
        <p:txBody>
          <a:bodyPr wrap="square" lIns="0" tIns="0" rIns="0" bIns="0" rtlCol="0" anchor="t"/>
          <a:lstStyle/>
          <a:p>
            <a:pPr algn="l" indent="0" marL="0">
              <a:lnSpc>
                <a:spcPts val="9750"/>
              </a:lnSpc>
              <a:buNone/>
            </a:pPr>
            <a:r>
              <a:rPr lang="en-US" sz="7800" dirty="0">
                <a:solidFill>
                  <a:srgbClr val="76B9FF"/>
                </a:solidFill>
                <a:latin typeface="Roboto Slab" pitchFamily="34" charset="0"/>
                <a:ea typeface="Roboto Slab" pitchFamily="34" charset="-122"/>
                <a:cs typeface="Roboto Slab" pitchFamily="34" charset="-120"/>
              </a:rPr>
              <a:t>Strategic Success</a:t>
            </a:r>
            <a:endParaRPr lang="en-US" sz="7800" dirty="0"/>
          </a:p>
        </p:txBody>
      </p:sp>
      <p:sp>
        <p:nvSpPr>
          <p:cNvPr id="4" name="Text 1"/>
          <p:cNvSpPr/>
          <p:nvPr/>
        </p:nvSpPr>
        <p:spPr>
          <a:xfrm>
            <a:off x="793790" y="4439722"/>
            <a:ext cx="7556421" cy="952619"/>
          </a:xfrm>
          <a:prstGeom prst="rect">
            <a:avLst/>
          </a:prstGeom>
          <a:noFill/>
          <a:ln/>
        </p:spPr>
        <p:txBody>
          <a:bodyPr wrap="square" lIns="0" tIns="0" rIns="0" bIns="0" rtlCol="0" anchor="t"/>
          <a:lstStyle/>
          <a:p>
            <a:pPr algn="l" indent="0" marL="0">
              <a:lnSpc>
                <a:spcPts val="2500"/>
              </a:lnSpc>
              <a:buNone/>
            </a:pPr>
            <a:r>
              <a:rPr lang="en-US" sz="1550" dirty="0">
                <a:solidFill>
                  <a:srgbClr val="D6E5EF"/>
                </a:solidFill>
                <a:latin typeface="Roboto" pitchFamily="34" charset="0"/>
                <a:ea typeface="Roboto" pitchFamily="34" charset="-122"/>
                <a:cs typeface="Roboto" pitchFamily="34" charset="-120"/>
              </a:rPr>
              <a:t>Urban Decay's supply chain transformation represents more than operational efficiency; it is about building a foundation for sustainable growth, customer satisfaction, and market leadership in the competitive beauty industry.</a:t>
            </a:r>
            <a:endParaRPr lang="en-US" sz="1550" dirty="0"/>
          </a:p>
        </p:txBody>
      </p:sp>
      <p:sp>
        <p:nvSpPr>
          <p:cNvPr id="5" name="Text 2"/>
          <p:cNvSpPr/>
          <p:nvPr/>
        </p:nvSpPr>
        <p:spPr>
          <a:xfrm>
            <a:off x="793790" y="5615583"/>
            <a:ext cx="7556421" cy="952619"/>
          </a:xfrm>
          <a:prstGeom prst="rect">
            <a:avLst/>
          </a:prstGeom>
          <a:noFill/>
          <a:ln/>
        </p:spPr>
        <p:txBody>
          <a:bodyPr wrap="square" lIns="0" tIns="0" rIns="0" bIns="0" rtlCol="0" anchor="t"/>
          <a:lstStyle/>
          <a:p>
            <a:pPr algn="l" indent="0" marL="0">
              <a:lnSpc>
                <a:spcPts val="2500"/>
              </a:lnSpc>
              <a:buNone/>
            </a:pPr>
            <a:r>
              <a:rPr lang="en-US" sz="1550" dirty="0">
                <a:solidFill>
                  <a:srgbClr val="D6E5EF"/>
                </a:solidFill>
                <a:latin typeface="Roboto" pitchFamily="34" charset="0"/>
                <a:ea typeface="Roboto" pitchFamily="34" charset="-122"/>
                <a:cs typeface="Roboto" pitchFamily="34" charset="-120"/>
              </a:rPr>
              <a:t>By addressing supplier dependencies, optimizing shipping strategies, and implementing robust quality controls, Urban Decay positions itself to scale confidently while protecting profitability and brand reputation.</a:t>
            </a:r>
            <a:endParaRPr lang="en-US" sz="15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2591633"/>
            <a:ext cx="5223272" cy="620078"/>
          </a:xfrm>
          <a:prstGeom prst="rect">
            <a:avLst/>
          </a:prstGeom>
          <a:noFill/>
          <a:ln/>
        </p:spPr>
        <p:txBody>
          <a:bodyPr wrap="none" lIns="0" tIns="0" rIns="0" bIns="0" rtlCol="0" anchor="t"/>
          <a:lstStyle/>
          <a:p>
            <a:pPr algn="l" indent="0" marL="0">
              <a:lnSpc>
                <a:spcPts val="4850"/>
              </a:lnSpc>
              <a:buNone/>
            </a:pPr>
            <a:r>
              <a:rPr lang="en-US" sz="3900" dirty="0">
                <a:solidFill>
                  <a:srgbClr val="76B9FF"/>
                </a:solidFill>
                <a:latin typeface="Roboto Slab" pitchFamily="34" charset="0"/>
                <a:ea typeface="Roboto Slab" pitchFamily="34" charset="-122"/>
                <a:cs typeface="Roboto Slab" pitchFamily="34" charset="-120"/>
              </a:rPr>
              <a:t>The Growth Challenge</a:t>
            </a:r>
            <a:endParaRPr lang="en-US" sz="3900" dirty="0"/>
          </a:p>
        </p:txBody>
      </p:sp>
      <p:sp>
        <p:nvSpPr>
          <p:cNvPr id="4" name="Text 1"/>
          <p:cNvSpPr/>
          <p:nvPr/>
        </p:nvSpPr>
        <p:spPr>
          <a:xfrm>
            <a:off x="6280190" y="3509367"/>
            <a:ext cx="7556421" cy="1270159"/>
          </a:xfrm>
          <a:prstGeom prst="rect">
            <a:avLst/>
          </a:prstGeom>
          <a:noFill/>
          <a:ln/>
        </p:spPr>
        <p:txBody>
          <a:bodyPr wrap="square" lIns="0" tIns="0" rIns="0" bIns="0" rtlCol="0" anchor="t"/>
          <a:lstStyle/>
          <a:p>
            <a:pPr algn="l" indent="0" marL="0">
              <a:lnSpc>
                <a:spcPts val="2500"/>
              </a:lnSpc>
              <a:buNone/>
            </a:pPr>
            <a:r>
              <a:rPr lang="en-US" sz="1550" dirty="0">
                <a:solidFill>
                  <a:srgbClr val="D6E5EF"/>
                </a:solidFill>
                <a:latin typeface="Roboto" pitchFamily="34" charset="0"/>
                <a:ea typeface="Roboto" pitchFamily="34" charset="-122"/>
                <a:cs typeface="Roboto" pitchFamily="34" charset="-120"/>
              </a:rPr>
              <a:t>Urban Decay's rapid expansion across U.S. markets has created unprecedented demand, but success has brought new complexities. While customers love the products, rising shipping costs, frequent stockouts, and delivery delays are threatening the brand's reputation.</a:t>
            </a:r>
            <a:endParaRPr lang="en-US" sz="1550" dirty="0"/>
          </a:p>
        </p:txBody>
      </p:sp>
      <p:sp>
        <p:nvSpPr>
          <p:cNvPr id="5" name="Text 2"/>
          <p:cNvSpPr/>
          <p:nvPr/>
        </p:nvSpPr>
        <p:spPr>
          <a:xfrm>
            <a:off x="6280190" y="5002768"/>
            <a:ext cx="7556421" cy="635079"/>
          </a:xfrm>
          <a:prstGeom prst="rect">
            <a:avLst/>
          </a:prstGeom>
          <a:noFill/>
          <a:ln/>
        </p:spPr>
        <p:txBody>
          <a:bodyPr wrap="square" lIns="0" tIns="0" rIns="0" bIns="0" rtlCol="0" anchor="t"/>
          <a:lstStyle/>
          <a:p>
            <a:pPr algn="l" indent="0" marL="0">
              <a:lnSpc>
                <a:spcPts val="2500"/>
              </a:lnSpc>
              <a:buNone/>
            </a:pPr>
            <a:r>
              <a:rPr lang="en-US" sz="1550" dirty="0">
                <a:solidFill>
                  <a:srgbClr val="D6E5EF"/>
                </a:solidFill>
                <a:latin typeface="Roboto" pitchFamily="34" charset="0"/>
                <a:ea typeface="Roboto" pitchFamily="34" charset="-122"/>
                <a:cs typeface="Roboto" pitchFamily="34" charset="-120"/>
              </a:rPr>
              <a:t>Leadership recognized that their supply chain needed strategic attention to support sustainable growth and maintain customer satisfaction.</a:t>
            </a:r>
            <a:endParaRPr lang="en-US" sz="15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2717006"/>
            <a:ext cx="5684282" cy="620078"/>
          </a:xfrm>
          <a:prstGeom prst="rect">
            <a:avLst/>
          </a:prstGeom>
          <a:noFill/>
          <a:ln/>
        </p:spPr>
        <p:txBody>
          <a:bodyPr wrap="none" lIns="0" tIns="0" rIns="0" bIns="0" rtlCol="0" anchor="t"/>
          <a:lstStyle/>
          <a:p>
            <a:pPr algn="l" indent="0" marL="0">
              <a:lnSpc>
                <a:spcPts val="4850"/>
              </a:lnSpc>
              <a:buNone/>
            </a:pPr>
            <a:r>
              <a:rPr lang="en-US" sz="3900" dirty="0">
                <a:solidFill>
                  <a:srgbClr val="76B9FF"/>
                </a:solidFill>
                <a:latin typeface="Roboto Slab" pitchFamily="34" charset="0"/>
                <a:ea typeface="Roboto Slab" pitchFamily="34" charset="-122"/>
                <a:cs typeface="Roboto Slab" pitchFamily="34" charset="-120"/>
              </a:rPr>
              <a:t>Critical Issues Identified</a:t>
            </a:r>
            <a:endParaRPr lang="en-US" sz="3900" dirty="0"/>
          </a:p>
        </p:txBody>
      </p:sp>
      <p:sp>
        <p:nvSpPr>
          <p:cNvPr id="3" name="Shape 1"/>
          <p:cNvSpPr/>
          <p:nvPr/>
        </p:nvSpPr>
        <p:spPr>
          <a:xfrm>
            <a:off x="793790" y="3733919"/>
            <a:ext cx="4215289" cy="1778556"/>
          </a:xfrm>
          <a:prstGeom prst="roundRect">
            <a:avLst>
              <a:gd name="adj" fmla="val 1674"/>
            </a:avLst>
          </a:prstGeom>
          <a:solidFill>
            <a:srgbClr val="3F4652"/>
          </a:solidFill>
          <a:ln/>
        </p:spPr>
      </p:sp>
      <p:sp>
        <p:nvSpPr>
          <p:cNvPr id="4" name="Text 2"/>
          <p:cNvSpPr/>
          <p:nvPr/>
        </p:nvSpPr>
        <p:spPr>
          <a:xfrm>
            <a:off x="992148" y="3932277"/>
            <a:ext cx="2480905" cy="310158"/>
          </a:xfrm>
          <a:prstGeom prst="rect">
            <a:avLst/>
          </a:prstGeom>
          <a:noFill/>
          <a:ln/>
        </p:spPr>
        <p:txBody>
          <a:bodyPr wrap="none" lIns="0" tIns="0" rIns="0" bIns="0" rtlCol="0" anchor="t"/>
          <a:lstStyle/>
          <a:p>
            <a:pPr algn="l" indent="0" marL="0">
              <a:lnSpc>
                <a:spcPts val="2400"/>
              </a:lnSpc>
              <a:buNone/>
            </a:pPr>
            <a:r>
              <a:rPr lang="en-US" sz="1950" dirty="0">
                <a:solidFill>
                  <a:srgbClr val="D6E5EF"/>
                </a:solidFill>
                <a:latin typeface="Roboto Slab" pitchFamily="34" charset="0"/>
                <a:ea typeface="Roboto Slab" pitchFamily="34" charset="-122"/>
                <a:cs typeface="Roboto Slab" pitchFamily="34" charset="-120"/>
              </a:rPr>
              <a:t>Stockout Risk</a:t>
            </a:r>
            <a:endParaRPr lang="en-US" sz="1950" dirty="0"/>
          </a:p>
        </p:txBody>
      </p:sp>
      <p:sp>
        <p:nvSpPr>
          <p:cNvPr id="5" name="Text 3"/>
          <p:cNvSpPr/>
          <p:nvPr/>
        </p:nvSpPr>
        <p:spPr>
          <a:xfrm>
            <a:off x="992148" y="4361498"/>
            <a:ext cx="3818573" cy="952619"/>
          </a:xfrm>
          <a:prstGeom prst="rect">
            <a:avLst/>
          </a:prstGeom>
          <a:noFill/>
          <a:ln/>
        </p:spPr>
        <p:txBody>
          <a:bodyPr wrap="square" lIns="0" tIns="0" rIns="0" bIns="0" rtlCol="0" anchor="t"/>
          <a:lstStyle/>
          <a:p>
            <a:pPr algn="l" indent="0" marL="0">
              <a:lnSpc>
                <a:spcPts val="2500"/>
              </a:lnSpc>
              <a:buNone/>
            </a:pPr>
            <a:r>
              <a:rPr lang="en-US" sz="1550" dirty="0">
                <a:solidFill>
                  <a:srgbClr val="D6E5EF"/>
                </a:solidFill>
                <a:latin typeface="Roboto" pitchFamily="34" charset="0"/>
                <a:ea typeface="Roboto" pitchFamily="34" charset="-122"/>
                <a:cs typeface="Roboto" pitchFamily="34" charset="-120"/>
              </a:rPr>
              <a:t>High-demand SKUs showing low availability despite strong order volumes, creating lost sales opportunities</a:t>
            </a:r>
            <a:endParaRPr lang="en-US" sz="1550" dirty="0"/>
          </a:p>
        </p:txBody>
      </p:sp>
      <p:sp>
        <p:nvSpPr>
          <p:cNvPr id="6" name="Shape 4"/>
          <p:cNvSpPr/>
          <p:nvPr/>
        </p:nvSpPr>
        <p:spPr>
          <a:xfrm>
            <a:off x="5207437" y="3733919"/>
            <a:ext cx="4215408" cy="1778556"/>
          </a:xfrm>
          <a:prstGeom prst="roundRect">
            <a:avLst>
              <a:gd name="adj" fmla="val 1674"/>
            </a:avLst>
          </a:prstGeom>
          <a:solidFill>
            <a:srgbClr val="3F4652"/>
          </a:solidFill>
          <a:ln/>
        </p:spPr>
      </p:sp>
      <p:sp>
        <p:nvSpPr>
          <p:cNvPr id="7" name="Text 5"/>
          <p:cNvSpPr/>
          <p:nvPr/>
        </p:nvSpPr>
        <p:spPr>
          <a:xfrm>
            <a:off x="5405795" y="3932277"/>
            <a:ext cx="2480905" cy="310158"/>
          </a:xfrm>
          <a:prstGeom prst="rect">
            <a:avLst/>
          </a:prstGeom>
          <a:noFill/>
          <a:ln/>
        </p:spPr>
        <p:txBody>
          <a:bodyPr wrap="none" lIns="0" tIns="0" rIns="0" bIns="0" rtlCol="0" anchor="t"/>
          <a:lstStyle/>
          <a:p>
            <a:pPr algn="l" indent="0" marL="0">
              <a:lnSpc>
                <a:spcPts val="2400"/>
              </a:lnSpc>
              <a:buNone/>
            </a:pPr>
            <a:r>
              <a:rPr lang="en-US" sz="1950" dirty="0">
                <a:solidFill>
                  <a:srgbClr val="D6E5EF"/>
                </a:solidFill>
                <a:latin typeface="Roboto Slab" pitchFamily="34" charset="0"/>
                <a:ea typeface="Roboto Slab" pitchFamily="34" charset="-122"/>
                <a:cs typeface="Roboto Slab" pitchFamily="34" charset="-120"/>
              </a:rPr>
              <a:t>Supplier Dependency</a:t>
            </a:r>
            <a:endParaRPr lang="en-US" sz="1950" dirty="0"/>
          </a:p>
        </p:txBody>
      </p:sp>
      <p:sp>
        <p:nvSpPr>
          <p:cNvPr id="8" name="Text 6"/>
          <p:cNvSpPr/>
          <p:nvPr/>
        </p:nvSpPr>
        <p:spPr>
          <a:xfrm>
            <a:off x="5405795" y="4361498"/>
            <a:ext cx="3818692" cy="635079"/>
          </a:xfrm>
          <a:prstGeom prst="rect">
            <a:avLst/>
          </a:prstGeom>
          <a:noFill/>
          <a:ln/>
        </p:spPr>
        <p:txBody>
          <a:bodyPr wrap="square" lIns="0" tIns="0" rIns="0" bIns="0" rtlCol="0" anchor="t"/>
          <a:lstStyle/>
          <a:p>
            <a:pPr algn="l" indent="0" marL="0">
              <a:lnSpc>
                <a:spcPts val="2500"/>
              </a:lnSpc>
              <a:buNone/>
            </a:pPr>
            <a:r>
              <a:rPr lang="en-US" sz="1550" dirty="0">
                <a:solidFill>
                  <a:srgbClr val="D6E5EF"/>
                </a:solidFill>
                <a:latin typeface="Roboto" pitchFamily="34" charset="0"/>
                <a:ea typeface="Roboto" pitchFamily="34" charset="-122"/>
                <a:cs typeface="Roboto" pitchFamily="34" charset="-120"/>
              </a:rPr>
              <a:t>Over-reliance on Supplier 3 (63,000+ units) creates vulnerability to disruptions</a:t>
            </a:r>
            <a:endParaRPr lang="en-US" sz="1550" dirty="0"/>
          </a:p>
        </p:txBody>
      </p:sp>
      <p:sp>
        <p:nvSpPr>
          <p:cNvPr id="9" name="Shape 7"/>
          <p:cNvSpPr/>
          <p:nvPr/>
        </p:nvSpPr>
        <p:spPr>
          <a:xfrm>
            <a:off x="9621203" y="3733919"/>
            <a:ext cx="4215289" cy="1778556"/>
          </a:xfrm>
          <a:prstGeom prst="roundRect">
            <a:avLst>
              <a:gd name="adj" fmla="val 1674"/>
            </a:avLst>
          </a:prstGeom>
          <a:solidFill>
            <a:srgbClr val="3F4652"/>
          </a:solidFill>
          <a:ln/>
        </p:spPr>
      </p:sp>
      <p:sp>
        <p:nvSpPr>
          <p:cNvPr id="10" name="Text 8"/>
          <p:cNvSpPr/>
          <p:nvPr/>
        </p:nvSpPr>
        <p:spPr>
          <a:xfrm>
            <a:off x="9819561" y="3932277"/>
            <a:ext cx="2480905" cy="310158"/>
          </a:xfrm>
          <a:prstGeom prst="rect">
            <a:avLst/>
          </a:prstGeom>
          <a:noFill/>
          <a:ln/>
        </p:spPr>
        <p:txBody>
          <a:bodyPr wrap="none" lIns="0" tIns="0" rIns="0" bIns="0" rtlCol="0" anchor="t"/>
          <a:lstStyle/>
          <a:p>
            <a:pPr algn="l" indent="0" marL="0">
              <a:lnSpc>
                <a:spcPts val="2400"/>
              </a:lnSpc>
              <a:buNone/>
            </a:pPr>
            <a:r>
              <a:rPr lang="en-US" sz="1950" dirty="0">
                <a:solidFill>
                  <a:srgbClr val="D6E5EF"/>
                </a:solidFill>
                <a:latin typeface="Roboto Slab" pitchFamily="34" charset="0"/>
                <a:ea typeface="Roboto Slab" pitchFamily="34" charset="-122"/>
                <a:cs typeface="Roboto Slab" pitchFamily="34" charset="-120"/>
              </a:rPr>
              <a:t>Quality Concerns</a:t>
            </a:r>
            <a:endParaRPr lang="en-US" sz="1950" dirty="0"/>
          </a:p>
        </p:txBody>
      </p:sp>
      <p:sp>
        <p:nvSpPr>
          <p:cNvPr id="11" name="Text 9"/>
          <p:cNvSpPr/>
          <p:nvPr/>
        </p:nvSpPr>
        <p:spPr>
          <a:xfrm>
            <a:off x="9819561" y="4361498"/>
            <a:ext cx="3818573" cy="635079"/>
          </a:xfrm>
          <a:prstGeom prst="rect">
            <a:avLst/>
          </a:prstGeom>
          <a:noFill/>
          <a:ln/>
        </p:spPr>
        <p:txBody>
          <a:bodyPr wrap="square" lIns="0" tIns="0" rIns="0" bIns="0" rtlCol="0" anchor="t"/>
          <a:lstStyle/>
          <a:p>
            <a:pPr algn="l" indent="0" marL="0">
              <a:lnSpc>
                <a:spcPts val="2500"/>
              </a:lnSpc>
              <a:buNone/>
            </a:pPr>
            <a:r>
              <a:rPr lang="en-US" sz="1550" dirty="0">
                <a:solidFill>
                  <a:srgbClr val="D6E5EF"/>
                </a:solidFill>
                <a:latin typeface="Roboto" pitchFamily="34" charset="0"/>
                <a:ea typeface="Roboto" pitchFamily="34" charset="-122"/>
                <a:cs typeface="Roboto" pitchFamily="34" charset="-120"/>
              </a:rPr>
              <a:t>Defect rates exceeding 200% threaten product integrity and customer trust</a:t>
            </a:r>
            <a:endParaRPr lang="en-US" sz="15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1391007"/>
            <a:ext cx="4961811" cy="620078"/>
          </a:xfrm>
          <a:prstGeom prst="rect">
            <a:avLst/>
          </a:prstGeom>
          <a:noFill/>
          <a:ln/>
        </p:spPr>
        <p:txBody>
          <a:bodyPr wrap="none" lIns="0" tIns="0" rIns="0" bIns="0" rtlCol="0" anchor="t"/>
          <a:lstStyle/>
          <a:p>
            <a:pPr algn="l" indent="0" marL="0">
              <a:lnSpc>
                <a:spcPts val="4850"/>
              </a:lnSpc>
              <a:buNone/>
            </a:pPr>
            <a:r>
              <a:rPr lang="en-US" sz="3900" dirty="0">
                <a:solidFill>
                  <a:srgbClr val="76B9FF"/>
                </a:solidFill>
                <a:latin typeface="Roboto Slab" pitchFamily="34" charset="0"/>
                <a:ea typeface="Roboto Slab" pitchFamily="34" charset="-122"/>
                <a:cs typeface="Roboto Slab" pitchFamily="34" charset="-120"/>
              </a:rPr>
              <a:t>Operations Overview</a:t>
            </a:r>
            <a:endParaRPr lang="en-US" sz="3900" dirty="0"/>
          </a:p>
        </p:txBody>
      </p:sp>
      <p:sp>
        <p:nvSpPr>
          <p:cNvPr id="4" name="Text 1"/>
          <p:cNvSpPr/>
          <p:nvPr/>
        </p:nvSpPr>
        <p:spPr>
          <a:xfrm>
            <a:off x="793790" y="2407920"/>
            <a:ext cx="2353389" cy="654963"/>
          </a:xfrm>
          <a:prstGeom prst="rect">
            <a:avLst/>
          </a:prstGeom>
          <a:noFill/>
          <a:ln/>
        </p:spPr>
        <p:txBody>
          <a:bodyPr wrap="none" lIns="0" tIns="0" rIns="0" bIns="0" rtlCol="0" anchor="t"/>
          <a:lstStyle/>
          <a:p>
            <a:pPr algn="ctr" indent="0" marL="0">
              <a:lnSpc>
                <a:spcPts val="5150"/>
              </a:lnSpc>
              <a:buNone/>
            </a:pPr>
            <a:r>
              <a:rPr lang="en-US" sz="5150" dirty="0">
                <a:solidFill>
                  <a:srgbClr val="D6E5EF"/>
                </a:solidFill>
                <a:latin typeface="Roboto Slab" pitchFamily="34" charset="0"/>
                <a:ea typeface="Roboto Slab" pitchFamily="34" charset="-122"/>
                <a:cs typeface="Roboto Slab" pitchFamily="34" charset="-120"/>
              </a:rPr>
              <a:t>488</a:t>
            </a:r>
            <a:endParaRPr lang="en-US" sz="5150" dirty="0"/>
          </a:p>
        </p:txBody>
      </p:sp>
      <p:sp>
        <p:nvSpPr>
          <p:cNvPr id="5" name="Text 2"/>
          <p:cNvSpPr/>
          <p:nvPr/>
        </p:nvSpPr>
        <p:spPr>
          <a:xfrm>
            <a:off x="793790" y="3310890"/>
            <a:ext cx="2353389" cy="310158"/>
          </a:xfrm>
          <a:prstGeom prst="rect">
            <a:avLst/>
          </a:prstGeom>
          <a:noFill/>
          <a:ln/>
        </p:spPr>
        <p:txBody>
          <a:bodyPr wrap="none" lIns="0" tIns="0" rIns="0" bIns="0" rtlCol="0" anchor="t"/>
          <a:lstStyle/>
          <a:p>
            <a:pPr algn="ctr" indent="0" marL="0">
              <a:lnSpc>
                <a:spcPts val="2400"/>
              </a:lnSpc>
              <a:buNone/>
            </a:pPr>
            <a:r>
              <a:rPr lang="en-US" sz="1950" dirty="0">
                <a:solidFill>
                  <a:srgbClr val="D6E5EF"/>
                </a:solidFill>
                <a:latin typeface="Roboto Slab" pitchFamily="34" charset="0"/>
                <a:ea typeface="Roboto Slab" pitchFamily="34" charset="-122"/>
                <a:cs typeface="Roboto Slab" pitchFamily="34" charset="-120"/>
              </a:rPr>
              <a:t>Total SKUs</a:t>
            </a:r>
            <a:endParaRPr lang="en-US" sz="1950" dirty="0"/>
          </a:p>
        </p:txBody>
      </p:sp>
      <p:sp>
        <p:nvSpPr>
          <p:cNvPr id="6" name="Text 3"/>
          <p:cNvSpPr/>
          <p:nvPr/>
        </p:nvSpPr>
        <p:spPr>
          <a:xfrm>
            <a:off x="793790" y="3740110"/>
            <a:ext cx="2353389" cy="635079"/>
          </a:xfrm>
          <a:prstGeom prst="rect">
            <a:avLst/>
          </a:prstGeom>
          <a:noFill/>
          <a:ln/>
        </p:spPr>
        <p:txBody>
          <a:bodyPr wrap="square" lIns="0" tIns="0" rIns="0" bIns="0" rtlCol="0" anchor="t"/>
          <a:lstStyle/>
          <a:p>
            <a:pPr algn="ctr" indent="0" marL="0">
              <a:lnSpc>
                <a:spcPts val="2500"/>
              </a:lnSpc>
              <a:buNone/>
            </a:pPr>
            <a:r>
              <a:rPr lang="en-US" sz="1550" dirty="0">
                <a:solidFill>
                  <a:srgbClr val="D6E5EF"/>
                </a:solidFill>
                <a:latin typeface="Roboto" pitchFamily="34" charset="0"/>
                <a:ea typeface="Roboto" pitchFamily="34" charset="-122"/>
                <a:cs typeface="Roboto" pitchFamily="34" charset="-120"/>
              </a:rPr>
              <a:t>Products analyzed across the entire portfolio</a:t>
            </a:r>
            <a:endParaRPr lang="en-US" sz="1550" dirty="0"/>
          </a:p>
        </p:txBody>
      </p:sp>
      <p:sp>
        <p:nvSpPr>
          <p:cNvPr id="7" name="Text 4"/>
          <p:cNvSpPr/>
          <p:nvPr/>
        </p:nvSpPr>
        <p:spPr>
          <a:xfrm>
            <a:off x="3395186" y="2407920"/>
            <a:ext cx="2353508" cy="654963"/>
          </a:xfrm>
          <a:prstGeom prst="rect">
            <a:avLst/>
          </a:prstGeom>
          <a:noFill/>
          <a:ln/>
        </p:spPr>
        <p:txBody>
          <a:bodyPr wrap="none" lIns="0" tIns="0" rIns="0" bIns="0" rtlCol="0" anchor="t"/>
          <a:lstStyle/>
          <a:p>
            <a:pPr algn="ctr" indent="0" marL="0">
              <a:lnSpc>
                <a:spcPts val="5150"/>
              </a:lnSpc>
              <a:buNone/>
            </a:pPr>
            <a:r>
              <a:rPr lang="en-US" sz="5150" dirty="0">
                <a:solidFill>
                  <a:srgbClr val="D6E5EF"/>
                </a:solidFill>
                <a:latin typeface="Roboto Slab" pitchFamily="34" charset="0"/>
                <a:ea typeface="Roboto Slab" pitchFamily="34" charset="-122"/>
                <a:cs typeface="Roboto Slab" pitchFamily="34" charset="-120"/>
              </a:rPr>
              <a:t>14.8</a:t>
            </a:r>
            <a:endParaRPr lang="en-US" sz="5150" dirty="0"/>
          </a:p>
        </p:txBody>
      </p:sp>
      <p:sp>
        <p:nvSpPr>
          <p:cNvPr id="8" name="Text 5"/>
          <p:cNvSpPr/>
          <p:nvPr/>
        </p:nvSpPr>
        <p:spPr>
          <a:xfrm>
            <a:off x="3395186" y="3310890"/>
            <a:ext cx="2353508" cy="310158"/>
          </a:xfrm>
          <a:prstGeom prst="rect">
            <a:avLst/>
          </a:prstGeom>
          <a:noFill/>
          <a:ln/>
        </p:spPr>
        <p:txBody>
          <a:bodyPr wrap="none" lIns="0" tIns="0" rIns="0" bIns="0" rtlCol="0" anchor="t"/>
          <a:lstStyle/>
          <a:p>
            <a:pPr algn="ctr" indent="0" marL="0">
              <a:lnSpc>
                <a:spcPts val="2400"/>
              </a:lnSpc>
              <a:buNone/>
            </a:pPr>
            <a:r>
              <a:rPr lang="en-US" sz="1950" dirty="0">
                <a:solidFill>
                  <a:srgbClr val="D6E5EF"/>
                </a:solidFill>
                <a:latin typeface="Roboto Slab" pitchFamily="34" charset="0"/>
                <a:ea typeface="Roboto Slab" pitchFamily="34" charset="-122"/>
                <a:cs typeface="Roboto Slab" pitchFamily="34" charset="-120"/>
              </a:rPr>
              <a:t>Avg Lead Time</a:t>
            </a:r>
            <a:endParaRPr lang="en-US" sz="1950" dirty="0"/>
          </a:p>
        </p:txBody>
      </p:sp>
      <p:sp>
        <p:nvSpPr>
          <p:cNvPr id="9" name="Text 6"/>
          <p:cNvSpPr/>
          <p:nvPr/>
        </p:nvSpPr>
        <p:spPr>
          <a:xfrm>
            <a:off x="3395186" y="3740110"/>
            <a:ext cx="2353508" cy="635079"/>
          </a:xfrm>
          <a:prstGeom prst="rect">
            <a:avLst/>
          </a:prstGeom>
          <a:noFill/>
          <a:ln/>
        </p:spPr>
        <p:txBody>
          <a:bodyPr wrap="square" lIns="0" tIns="0" rIns="0" bIns="0" rtlCol="0" anchor="t"/>
          <a:lstStyle/>
          <a:p>
            <a:pPr algn="ctr" indent="0" marL="0">
              <a:lnSpc>
                <a:spcPts val="2500"/>
              </a:lnSpc>
              <a:buNone/>
            </a:pPr>
            <a:r>
              <a:rPr lang="en-US" sz="1550" dirty="0">
                <a:solidFill>
                  <a:srgbClr val="D6E5EF"/>
                </a:solidFill>
                <a:latin typeface="Roboto" pitchFamily="34" charset="0"/>
                <a:ea typeface="Roboto" pitchFamily="34" charset="-122"/>
                <a:cs typeface="Roboto" pitchFamily="34" charset="-120"/>
              </a:rPr>
              <a:t>Days for manufacturing processes</a:t>
            </a:r>
            <a:endParaRPr lang="en-US" sz="1550" dirty="0"/>
          </a:p>
        </p:txBody>
      </p:sp>
      <p:sp>
        <p:nvSpPr>
          <p:cNvPr id="10" name="Text 7"/>
          <p:cNvSpPr/>
          <p:nvPr/>
        </p:nvSpPr>
        <p:spPr>
          <a:xfrm>
            <a:off x="5996702" y="2407920"/>
            <a:ext cx="2353389" cy="654963"/>
          </a:xfrm>
          <a:prstGeom prst="rect">
            <a:avLst/>
          </a:prstGeom>
          <a:noFill/>
          <a:ln/>
        </p:spPr>
        <p:txBody>
          <a:bodyPr wrap="none" lIns="0" tIns="0" rIns="0" bIns="0" rtlCol="0" anchor="t"/>
          <a:lstStyle/>
          <a:p>
            <a:pPr algn="ctr" indent="0" marL="0">
              <a:lnSpc>
                <a:spcPts val="5150"/>
              </a:lnSpc>
              <a:buNone/>
            </a:pPr>
            <a:r>
              <a:rPr lang="en-US" sz="5150" dirty="0">
                <a:solidFill>
                  <a:srgbClr val="D6E5EF"/>
                </a:solidFill>
                <a:latin typeface="Roboto Slab" pitchFamily="34" charset="0"/>
                <a:ea typeface="Roboto Slab" pitchFamily="34" charset="-122"/>
                <a:cs typeface="Roboto Slab" pitchFamily="34" charset="-120"/>
              </a:rPr>
              <a:t>$5.48</a:t>
            </a:r>
            <a:endParaRPr lang="en-US" sz="5150" dirty="0"/>
          </a:p>
        </p:txBody>
      </p:sp>
      <p:sp>
        <p:nvSpPr>
          <p:cNvPr id="11" name="Text 8"/>
          <p:cNvSpPr/>
          <p:nvPr/>
        </p:nvSpPr>
        <p:spPr>
          <a:xfrm>
            <a:off x="5996702" y="3310890"/>
            <a:ext cx="2353389" cy="310158"/>
          </a:xfrm>
          <a:prstGeom prst="rect">
            <a:avLst/>
          </a:prstGeom>
          <a:noFill/>
          <a:ln/>
        </p:spPr>
        <p:txBody>
          <a:bodyPr wrap="none" lIns="0" tIns="0" rIns="0" bIns="0" rtlCol="0" anchor="t"/>
          <a:lstStyle/>
          <a:p>
            <a:pPr algn="ctr" indent="0" marL="0">
              <a:lnSpc>
                <a:spcPts val="2400"/>
              </a:lnSpc>
              <a:buNone/>
            </a:pPr>
            <a:r>
              <a:rPr lang="en-US" sz="1950" dirty="0">
                <a:solidFill>
                  <a:srgbClr val="D6E5EF"/>
                </a:solidFill>
                <a:latin typeface="Roboto Slab" pitchFamily="34" charset="0"/>
                <a:ea typeface="Roboto Slab" pitchFamily="34" charset="-122"/>
                <a:cs typeface="Roboto Slab" pitchFamily="34" charset="-120"/>
              </a:rPr>
              <a:t>Avg Shipping Cost</a:t>
            </a:r>
            <a:endParaRPr lang="en-US" sz="1950" dirty="0"/>
          </a:p>
        </p:txBody>
      </p:sp>
      <p:sp>
        <p:nvSpPr>
          <p:cNvPr id="12" name="Text 9"/>
          <p:cNvSpPr/>
          <p:nvPr/>
        </p:nvSpPr>
        <p:spPr>
          <a:xfrm>
            <a:off x="5996702" y="3740110"/>
            <a:ext cx="2353389" cy="635079"/>
          </a:xfrm>
          <a:prstGeom prst="rect">
            <a:avLst/>
          </a:prstGeom>
          <a:noFill/>
          <a:ln/>
        </p:spPr>
        <p:txBody>
          <a:bodyPr wrap="square" lIns="0" tIns="0" rIns="0" bIns="0" rtlCol="0" anchor="t"/>
          <a:lstStyle/>
          <a:p>
            <a:pPr algn="ctr" indent="0" marL="0">
              <a:lnSpc>
                <a:spcPts val="2500"/>
              </a:lnSpc>
              <a:buNone/>
            </a:pPr>
            <a:r>
              <a:rPr lang="en-US" sz="1550" dirty="0">
                <a:solidFill>
                  <a:srgbClr val="D6E5EF"/>
                </a:solidFill>
                <a:latin typeface="Roboto" pitchFamily="34" charset="0"/>
                <a:ea typeface="Roboto" pitchFamily="34" charset="-122"/>
                <a:cs typeface="Roboto" pitchFamily="34" charset="-120"/>
              </a:rPr>
              <a:t>Per unit across all routes and modes</a:t>
            </a:r>
            <a:endParaRPr lang="en-US" sz="1550" dirty="0"/>
          </a:p>
        </p:txBody>
      </p:sp>
      <p:sp>
        <p:nvSpPr>
          <p:cNvPr id="13" name="Text 10"/>
          <p:cNvSpPr/>
          <p:nvPr/>
        </p:nvSpPr>
        <p:spPr>
          <a:xfrm>
            <a:off x="3395186" y="4871204"/>
            <a:ext cx="2353508" cy="654963"/>
          </a:xfrm>
          <a:prstGeom prst="rect">
            <a:avLst/>
          </a:prstGeom>
          <a:noFill/>
          <a:ln/>
        </p:spPr>
        <p:txBody>
          <a:bodyPr wrap="none" lIns="0" tIns="0" rIns="0" bIns="0" rtlCol="0" anchor="t"/>
          <a:lstStyle/>
          <a:p>
            <a:pPr algn="ctr" indent="0" marL="0">
              <a:lnSpc>
                <a:spcPts val="5150"/>
              </a:lnSpc>
              <a:buNone/>
            </a:pPr>
            <a:r>
              <a:rPr lang="en-US" sz="5150" dirty="0">
                <a:solidFill>
                  <a:srgbClr val="D6E5EF"/>
                </a:solidFill>
                <a:latin typeface="Roboto Slab" pitchFamily="34" charset="0"/>
                <a:ea typeface="Roboto Slab" pitchFamily="34" charset="-122"/>
                <a:cs typeface="Roboto Slab" pitchFamily="34" charset="-120"/>
              </a:rPr>
              <a:t>$475</a:t>
            </a:r>
            <a:endParaRPr lang="en-US" sz="5150" dirty="0"/>
          </a:p>
        </p:txBody>
      </p:sp>
      <p:sp>
        <p:nvSpPr>
          <p:cNvPr id="14" name="Text 11"/>
          <p:cNvSpPr/>
          <p:nvPr/>
        </p:nvSpPr>
        <p:spPr>
          <a:xfrm>
            <a:off x="3395186" y="5774174"/>
            <a:ext cx="2353508" cy="310158"/>
          </a:xfrm>
          <a:prstGeom prst="rect">
            <a:avLst/>
          </a:prstGeom>
          <a:noFill/>
          <a:ln/>
        </p:spPr>
        <p:txBody>
          <a:bodyPr wrap="none" lIns="0" tIns="0" rIns="0" bIns="0" rtlCol="0" anchor="t"/>
          <a:lstStyle/>
          <a:p>
            <a:pPr algn="ctr" indent="0" marL="0">
              <a:lnSpc>
                <a:spcPts val="2400"/>
              </a:lnSpc>
              <a:buNone/>
            </a:pPr>
            <a:r>
              <a:rPr lang="en-US" sz="1950" dirty="0">
                <a:solidFill>
                  <a:srgbClr val="D6E5EF"/>
                </a:solidFill>
                <a:latin typeface="Roboto Slab" pitchFamily="34" charset="0"/>
                <a:ea typeface="Roboto Slab" pitchFamily="34" charset="-122"/>
                <a:cs typeface="Roboto Slab" pitchFamily="34" charset="-120"/>
              </a:rPr>
              <a:t>Avg Profitability</a:t>
            </a:r>
            <a:endParaRPr lang="en-US" sz="1950" dirty="0"/>
          </a:p>
        </p:txBody>
      </p:sp>
      <p:sp>
        <p:nvSpPr>
          <p:cNvPr id="15" name="Text 12"/>
          <p:cNvSpPr/>
          <p:nvPr/>
        </p:nvSpPr>
        <p:spPr>
          <a:xfrm>
            <a:off x="3395186" y="6203394"/>
            <a:ext cx="2353508" cy="635079"/>
          </a:xfrm>
          <a:prstGeom prst="rect">
            <a:avLst/>
          </a:prstGeom>
          <a:noFill/>
          <a:ln/>
        </p:spPr>
        <p:txBody>
          <a:bodyPr wrap="square" lIns="0" tIns="0" rIns="0" bIns="0" rtlCol="0" anchor="t"/>
          <a:lstStyle/>
          <a:p>
            <a:pPr algn="ctr" indent="0" marL="0">
              <a:lnSpc>
                <a:spcPts val="2500"/>
              </a:lnSpc>
              <a:buNone/>
            </a:pPr>
            <a:r>
              <a:rPr lang="en-US" sz="1550" dirty="0">
                <a:solidFill>
                  <a:srgbClr val="D6E5EF"/>
                </a:solidFill>
                <a:latin typeface="Roboto" pitchFamily="34" charset="0"/>
                <a:ea typeface="Roboto" pitchFamily="34" charset="-122"/>
                <a:cs typeface="Roboto" pitchFamily="34" charset="-120"/>
              </a:rPr>
              <a:t>Per SKU with wide variation by product type</a:t>
            </a:r>
            <a:endParaRPr lang="en-US" sz="15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542330" y="372785"/>
            <a:ext cx="4977051" cy="423624"/>
          </a:xfrm>
          <a:prstGeom prst="rect">
            <a:avLst/>
          </a:prstGeom>
          <a:noFill/>
          <a:ln/>
        </p:spPr>
        <p:txBody>
          <a:bodyPr wrap="none" lIns="0" tIns="0" rIns="0" bIns="0" rtlCol="0" anchor="t"/>
          <a:lstStyle/>
          <a:p>
            <a:pPr algn="l" indent="0" marL="0">
              <a:lnSpc>
                <a:spcPts val="3300"/>
              </a:lnSpc>
              <a:buNone/>
            </a:pPr>
            <a:r>
              <a:rPr lang="en-US" sz="2650" dirty="0">
                <a:solidFill>
                  <a:srgbClr val="76B9FF"/>
                </a:solidFill>
                <a:latin typeface="Roboto Slab" pitchFamily="34" charset="0"/>
                <a:ea typeface="Roboto Slab" pitchFamily="34" charset="-122"/>
                <a:cs typeface="Roboto Slab" pitchFamily="34" charset="-120"/>
              </a:rPr>
              <a:t>Supplier Performance Analysis</a:t>
            </a:r>
            <a:endParaRPr lang="en-US" sz="2650" dirty="0"/>
          </a:p>
        </p:txBody>
      </p:sp>
      <p:sp>
        <p:nvSpPr>
          <p:cNvPr id="3" name="Text 1"/>
          <p:cNvSpPr/>
          <p:nvPr/>
        </p:nvSpPr>
        <p:spPr>
          <a:xfrm>
            <a:off x="542330" y="1067514"/>
            <a:ext cx="13545741" cy="216932"/>
          </a:xfrm>
          <a:prstGeom prst="rect">
            <a:avLst/>
          </a:prstGeom>
          <a:noFill/>
          <a:ln/>
        </p:spPr>
        <p:txBody>
          <a:bodyPr wrap="none" lIns="0" tIns="0" rIns="0" bIns="0" rtlCol="0" anchor="t"/>
          <a:lstStyle/>
          <a:p>
            <a:pPr algn="l" indent="0" marL="0">
              <a:lnSpc>
                <a:spcPts val="1700"/>
              </a:lnSpc>
              <a:buNone/>
            </a:pPr>
            <a:r>
              <a:rPr lang="en-US" sz="1050" dirty="0">
                <a:solidFill>
                  <a:srgbClr val="D6E5EF"/>
                </a:solidFill>
                <a:latin typeface="Roboto" pitchFamily="34" charset="0"/>
                <a:ea typeface="Roboto" pitchFamily="34" charset="-122"/>
                <a:cs typeface="Roboto" pitchFamily="34" charset="-120"/>
              </a:rPr>
              <a:t>The data revealed significant imbalances in supplier relationships that create both opportunities and risks for Urban Decay's operations.</a:t>
            </a:r>
            <a:endParaRPr lang="en-US" sz="1050" dirty="0"/>
          </a:p>
        </p:txBody>
      </p:sp>
      <p:pic>
        <p:nvPicPr>
          <p:cNvPr id="4" name="Image 0" descr="preencoded.png">    </p:cNvPr>
          <p:cNvPicPr>
            <a:picLocks noChangeAspect="1"/>
          </p:cNvPicPr>
          <p:nvPr/>
        </p:nvPicPr>
        <p:blipFill>
          <a:blip r:embed="rId1"/>
          <a:stretch>
            <a:fillRect/>
          </a:stretch>
        </p:blipFill>
        <p:spPr>
          <a:xfrm>
            <a:off x="542330" y="1436965"/>
            <a:ext cx="13545741" cy="7585591"/>
          </a:xfrm>
          <a:prstGeom prst="rect">
            <a:avLst/>
          </a:prstGeom>
        </p:spPr>
      </p:pic>
      <p:sp>
        <p:nvSpPr>
          <p:cNvPr id="5" name="Text 2"/>
          <p:cNvSpPr/>
          <p:nvPr/>
        </p:nvSpPr>
        <p:spPr>
          <a:xfrm>
            <a:off x="542330" y="9175075"/>
            <a:ext cx="13545741" cy="216932"/>
          </a:xfrm>
          <a:prstGeom prst="rect">
            <a:avLst/>
          </a:prstGeom>
          <a:noFill/>
          <a:ln/>
        </p:spPr>
        <p:txBody>
          <a:bodyPr wrap="none" lIns="0" tIns="0" rIns="0" bIns="0" rtlCol="0" anchor="t"/>
          <a:lstStyle/>
          <a:p>
            <a:pPr algn="l" indent="0" marL="0">
              <a:lnSpc>
                <a:spcPts val="1700"/>
              </a:lnSpc>
              <a:buNone/>
            </a:pPr>
            <a:r>
              <a:rPr lang="en-US" sz="1050" dirty="0">
                <a:solidFill>
                  <a:srgbClr val="D6E5EF"/>
                </a:solidFill>
                <a:latin typeface="Roboto" pitchFamily="34" charset="0"/>
                <a:ea typeface="Roboto" pitchFamily="34" charset="-122"/>
                <a:cs typeface="Roboto" pitchFamily="34" charset="-120"/>
              </a:rPr>
              <a:t>Heavy reliance on Supplier 3 creates a critical dependency risk, while Supplier 4's low volume and slower lead times indicate need for performance improvement or reassessment.</a:t>
            </a:r>
            <a:endParaRPr lang="en-US" sz="10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1930718"/>
            <a:ext cx="6112550" cy="620078"/>
          </a:xfrm>
          <a:prstGeom prst="rect">
            <a:avLst/>
          </a:prstGeom>
          <a:noFill/>
          <a:ln/>
        </p:spPr>
        <p:txBody>
          <a:bodyPr wrap="none" lIns="0" tIns="0" rIns="0" bIns="0" rtlCol="0" anchor="t"/>
          <a:lstStyle/>
          <a:p>
            <a:pPr algn="l" indent="0" marL="0">
              <a:lnSpc>
                <a:spcPts val="4850"/>
              </a:lnSpc>
              <a:buNone/>
            </a:pPr>
            <a:r>
              <a:rPr lang="en-US" sz="3900" dirty="0">
                <a:solidFill>
                  <a:srgbClr val="76B9FF"/>
                </a:solidFill>
                <a:latin typeface="Roboto Slab" pitchFamily="34" charset="0"/>
                <a:ea typeface="Roboto Slab" pitchFamily="34" charset="-122"/>
                <a:cs typeface="Roboto Slab" pitchFamily="34" charset="-120"/>
              </a:rPr>
              <a:t>Shipping Route Trade-offs</a:t>
            </a:r>
            <a:endParaRPr lang="en-US" sz="3900" dirty="0"/>
          </a:p>
        </p:txBody>
      </p:sp>
      <p:pic>
        <p:nvPicPr>
          <p:cNvPr id="3" name="Image 0" descr="preencoded.png">    </p:cNvPr>
          <p:cNvPicPr>
            <a:picLocks noChangeAspect="1"/>
          </p:cNvPicPr>
          <p:nvPr/>
        </p:nvPicPr>
        <p:blipFill>
          <a:blip r:embed="rId1"/>
          <a:stretch>
            <a:fillRect/>
          </a:stretch>
        </p:blipFill>
        <p:spPr>
          <a:xfrm>
            <a:off x="793790" y="2947630"/>
            <a:ext cx="4347567" cy="793790"/>
          </a:xfrm>
          <a:prstGeom prst="rect">
            <a:avLst/>
          </a:prstGeom>
        </p:spPr>
      </p:pic>
      <p:sp>
        <p:nvSpPr>
          <p:cNvPr id="4" name="Text 1"/>
          <p:cNvSpPr/>
          <p:nvPr/>
        </p:nvSpPr>
        <p:spPr>
          <a:xfrm>
            <a:off x="992148" y="3939778"/>
            <a:ext cx="2480905" cy="310158"/>
          </a:xfrm>
          <a:prstGeom prst="rect">
            <a:avLst/>
          </a:prstGeom>
          <a:noFill/>
          <a:ln/>
        </p:spPr>
        <p:txBody>
          <a:bodyPr wrap="none" lIns="0" tIns="0" rIns="0" bIns="0" rtlCol="0" anchor="t"/>
          <a:lstStyle/>
          <a:p>
            <a:pPr algn="l" indent="0" marL="0">
              <a:lnSpc>
                <a:spcPts val="2400"/>
              </a:lnSpc>
              <a:buNone/>
            </a:pPr>
            <a:r>
              <a:rPr lang="en-US" sz="1950" dirty="0">
                <a:solidFill>
                  <a:srgbClr val="D6E5EF"/>
                </a:solidFill>
                <a:latin typeface="Roboto Slab" pitchFamily="34" charset="0"/>
                <a:ea typeface="Roboto Slab" pitchFamily="34" charset="-122"/>
                <a:cs typeface="Roboto Slab" pitchFamily="34" charset="-120"/>
              </a:rPr>
              <a:t>Route A</a:t>
            </a:r>
            <a:endParaRPr lang="en-US" sz="1950" dirty="0"/>
          </a:p>
        </p:txBody>
      </p:sp>
      <p:sp>
        <p:nvSpPr>
          <p:cNvPr id="5" name="Text 2"/>
          <p:cNvSpPr/>
          <p:nvPr/>
        </p:nvSpPr>
        <p:spPr>
          <a:xfrm>
            <a:off x="992148" y="4368998"/>
            <a:ext cx="3950851" cy="317540"/>
          </a:xfrm>
          <a:prstGeom prst="rect">
            <a:avLst/>
          </a:prstGeom>
          <a:noFill/>
          <a:ln/>
        </p:spPr>
        <p:txBody>
          <a:bodyPr wrap="none" lIns="0" tIns="0" rIns="0" bIns="0" rtlCol="0" anchor="t"/>
          <a:lstStyle/>
          <a:p>
            <a:pPr algn="l" indent="0" marL="0">
              <a:lnSpc>
                <a:spcPts val="2500"/>
              </a:lnSpc>
              <a:buNone/>
            </a:pPr>
            <a:r>
              <a:rPr lang="en-US" sz="1550" b="1" dirty="0">
                <a:solidFill>
                  <a:srgbClr val="D6E5EF"/>
                </a:solidFill>
                <a:latin typeface="Roboto" pitchFamily="34" charset="0"/>
                <a:ea typeface="Roboto" pitchFamily="34" charset="-122"/>
                <a:cs typeface="Roboto" pitchFamily="34" charset="-120"/>
              </a:rPr>
              <a:t>Fastest:</a:t>
            </a:r>
            <a:pPr algn="l" indent="0" marL="0">
              <a:lnSpc>
                <a:spcPts val="2500"/>
              </a:lnSpc>
              <a:buNone/>
            </a:pPr>
            <a:r>
              <a:rPr lang="en-US" sz="1550" dirty="0">
                <a:solidFill>
                  <a:srgbClr val="D6E5EF"/>
                </a:solidFill>
                <a:latin typeface="Roboto" pitchFamily="34" charset="0"/>
                <a:ea typeface="Roboto" pitchFamily="34" charset="-122"/>
                <a:cs typeface="Roboto" pitchFamily="34" charset="-120"/>
              </a:rPr>
              <a:t> 15.3 days</a:t>
            </a:r>
            <a:endParaRPr lang="en-US" sz="1550" dirty="0"/>
          </a:p>
        </p:txBody>
      </p:sp>
      <p:sp>
        <p:nvSpPr>
          <p:cNvPr id="6" name="Text 3"/>
          <p:cNvSpPr/>
          <p:nvPr/>
        </p:nvSpPr>
        <p:spPr>
          <a:xfrm>
            <a:off x="992148" y="4805601"/>
            <a:ext cx="3950851" cy="317540"/>
          </a:xfrm>
          <a:prstGeom prst="rect">
            <a:avLst/>
          </a:prstGeom>
          <a:noFill/>
          <a:ln/>
        </p:spPr>
        <p:txBody>
          <a:bodyPr wrap="none" lIns="0" tIns="0" rIns="0" bIns="0" rtlCol="0" anchor="t"/>
          <a:lstStyle/>
          <a:p>
            <a:pPr algn="l" indent="0" marL="0">
              <a:lnSpc>
                <a:spcPts val="2500"/>
              </a:lnSpc>
              <a:buNone/>
            </a:pPr>
            <a:r>
              <a:rPr lang="en-US" sz="1550" b="1" dirty="0">
                <a:solidFill>
                  <a:srgbClr val="D6E5EF"/>
                </a:solidFill>
                <a:latin typeface="Roboto" pitchFamily="34" charset="0"/>
                <a:ea typeface="Roboto" pitchFamily="34" charset="-122"/>
                <a:cs typeface="Roboto" pitchFamily="34" charset="-120"/>
              </a:rPr>
              <a:t>Cost:</a:t>
            </a:r>
            <a:pPr algn="l" indent="0" marL="0">
              <a:lnSpc>
                <a:spcPts val="2500"/>
              </a:lnSpc>
              <a:buNone/>
            </a:pPr>
            <a:r>
              <a:rPr lang="en-US" sz="1550" dirty="0">
                <a:solidFill>
                  <a:srgbClr val="D6E5EF"/>
                </a:solidFill>
                <a:latin typeface="Roboto" pitchFamily="34" charset="0"/>
                <a:ea typeface="Roboto" pitchFamily="34" charset="-122"/>
                <a:cs typeface="Roboto" pitchFamily="34" charset="-120"/>
              </a:rPr>
              <a:t> $5.70 per unit</a:t>
            </a:r>
            <a:endParaRPr lang="en-US" sz="1550" dirty="0"/>
          </a:p>
        </p:txBody>
      </p:sp>
      <p:sp>
        <p:nvSpPr>
          <p:cNvPr id="7" name="Text 4"/>
          <p:cNvSpPr/>
          <p:nvPr/>
        </p:nvSpPr>
        <p:spPr>
          <a:xfrm>
            <a:off x="992148" y="5242203"/>
            <a:ext cx="3950851" cy="317540"/>
          </a:xfrm>
          <a:prstGeom prst="rect">
            <a:avLst/>
          </a:prstGeom>
          <a:noFill/>
          <a:ln/>
        </p:spPr>
        <p:txBody>
          <a:bodyPr wrap="none" lIns="0" tIns="0" rIns="0" bIns="0" rtlCol="0" anchor="t"/>
          <a:lstStyle/>
          <a:p>
            <a:pPr algn="l" indent="0" marL="0">
              <a:lnSpc>
                <a:spcPts val="2500"/>
              </a:lnSpc>
              <a:buNone/>
            </a:pPr>
            <a:r>
              <a:rPr lang="en-US" sz="1550" dirty="0">
                <a:solidFill>
                  <a:srgbClr val="D6E5EF"/>
                </a:solidFill>
                <a:latin typeface="Roboto" pitchFamily="34" charset="0"/>
                <a:ea typeface="Roboto" pitchFamily="34" charset="-122"/>
                <a:cs typeface="Roboto" pitchFamily="34" charset="-120"/>
              </a:rPr>
              <a:t>Premium option for urgent shipments</a:t>
            </a:r>
            <a:endParaRPr lang="en-US" sz="1550" dirty="0"/>
          </a:p>
        </p:txBody>
      </p:sp>
      <p:pic>
        <p:nvPicPr>
          <p:cNvPr id="8" name="Image 1" descr="preencoded.png">    </p:cNvPr>
          <p:cNvPicPr>
            <a:picLocks noChangeAspect="1"/>
          </p:cNvPicPr>
          <p:nvPr/>
        </p:nvPicPr>
        <p:blipFill>
          <a:blip r:embed="rId2"/>
          <a:stretch>
            <a:fillRect/>
          </a:stretch>
        </p:blipFill>
        <p:spPr>
          <a:xfrm>
            <a:off x="5141357" y="2947630"/>
            <a:ext cx="4347567" cy="793790"/>
          </a:xfrm>
          <a:prstGeom prst="rect">
            <a:avLst/>
          </a:prstGeom>
        </p:spPr>
      </p:pic>
      <p:sp>
        <p:nvSpPr>
          <p:cNvPr id="9" name="Text 5"/>
          <p:cNvSpPr/>
          <p:nvPr/>
        </p:nvSpPr>
        <p:spPr>
          <a:xfrm>
            <a:off x="5339715" y="3939778"/>
            <a:ext cx="2480905" cy="310158"/>
          </a:xfrm>
          <a:prstGeom prst="rect">
            <a:avLst/>
          </a:prstGeom>
          <a:noFill/>
          <a:ln/>
        </p:spPr>
        <p:txBody>
          <a:bodyPr wrap="none" lIns="0" tIns="0" rIns="0" bIns="0" rtlCol="0" anchor="t"/>
          <a:lstStyle/>
          <a:p>
            <a:pPr algn="l" indent="0" marL="0">
              <a:lnSpc>
                <a:spcPts val="2400"/>
              </a:lnSpc>
              <a:buNone/>
            </a:pPr>
            <a:r>
              <a:rPr lang="en-US" sz="1950" dirty="0">
                <a:solidFill>
                  <a:srgbClr val="D6E5EF"/>
                </a:solidFill>
                <a:latin typeface="Roboto Slab" pitchFamily="34" charset="0"/>
                <a:ea typeface="Roboto Slab" pitchFamily="34" charset="-122"/>
                <a:cs typeface="Roboto Slab" pitchFamily="34" charset="-120"/>
              </a:rPr>
              <a:t>Route B</a:t>
            </a:r>
            <a:endParaRPr lang="en-US" sz="1950" dirty="0"/>
          </a:p>
        </p:txBody>
      </p:sp>
      <p:sp>
        <p:nvSpPr>
          <p:cNvPr id="10" name="Text 6"/>
          <p:cNvSpPr/>
          <p:nvPr/>
        </p:nvSpPr>
        <p:spPr>
          <a:xfrm>
            <a:off x="5339715" y="4368998"/>
            <a:ext cx="3950851" cy="317540"/>
          </a:xfrm>
          <a:prstGeom prst="rect">
            <a:avLst/>
          </a:prstGeom>
          <a:noFill/>
          <a:ln/>
        </p:spPr>
        <p:txBody>
          <a:bodyPr wrap="none" lIns="0" tIns="0" rIns="0" bIns="0" rtlCol="0" anchor="t"/>
          <a:lstStyle/>
          <a:p>
            <a:pPr algn="l" indent="0" marL="0">
              <a:lnSpc>
                <a:spcPts val="2500"/>
              </a:lnSpc>
              <a:buNone/>
            </a:pPr>
            <a:r>
              <a:rPr lang="en-US" sz="1550" b="1" dirty="0">
                <a:solidFill>
                  <a:srgbClr val="D6E5EF"/>
                </a:solidFill>
                <a:latin typeface="Roboto" pitchFamily="34" charset="0"/>
                <a:ea typeface="Roboto" pitchFamily="34" charset="-122"/>
                <a:cs typeface="Roboto" pitchFamily="34" charset="-120"/>
              </a:rPr>
              <a:t>Balanced:</a:t>
            </a:r>
            <a:pPr algn="l" indent="0" marL="0">
              <a:lnSpc>
                <a:spcPts val="2500"/>
              </a:lnSpc>
              <a:buNone/>
            </a:pPr>
            <a:r>
              <a:rPr lang="en-US" sz="1550" dirty="0">
                <a:solidFill>
                  <a:srgbClr val="D6E5EF"/>
                </a:solidFill>
                <a:latin typeface="Roboto" pitchFamily="34" charset="0"/>
                <a:ea typeface="Roboto" pitchFamily="34" charset="-122"/>
                <a:cs typeface="Roboto" pitchFamily="34" charset="-120"/>
              </a:rPr>
              <a:t> 15.9 days</a:t>
            </a:r>
            <a:endParaRPr lang="en-US" sz="1550" dirty="0"/>
          </a:p>
        </p:txBody>
      </p:sp>
      <p:sp>
        <p:nvSpPr>
          <p:cNvPr id="11" name="Text 7"/>
          <p:cNvSpPr/>
          <p:nvPr/>
        </p:nvSpPr>
        <p:spPr>
          <a:xfrm>
            <a:off x="5339715" y="4805601"/>
            <a:ext cx="3950851" cy="317540"/>
          </a:xfrm>
          <a:prstGeom prst="rect">
            <a:avLst/>
          </a:prstGeom>
          <a:noFill/>
          <a:ln/>
        </p:spPr>
        <p:txBody>
          <a:bodyPr wrap="none" lIns="0" tIns="0" rIns="0" bIns="0" rtlCol="0" anchor="t"/>
          <a:lstStyle/>
          <a:p>
            <a:pPr algn="l" indent="0" marL="0">
              <a:lnSpc>
                <a:spcPts val="2500"/>
              </a:lnSpc>
              <a:buNone/>
            </a:pPr>
            <a:r>
              <a:rPr lang="en-US" sz="1550" b="1" dirty="0">
                <a:solidFill>
                  <a:srgbClr val="D6E5EF"/>
                </a:solidFill>
                <a:latin typeface="Roboto" pitchFamily="34" charset="0"/>
                <a:ea typeface="Roboto" pitchFamily="34" charset="-122"/>
                <a:cs typeface="Roboto" pitchFamily="34" charset="-120"/>
              </a:rPr>
              <a:t>Cost:</a:t>
            </a:r>
            <a:pPr algn="l" indent="0" marL="0">
              <a:lnSpc>
                <a:spcPts val="2500"/>
              </a:lnSpc>
              <a:buNone/>
            </a:pPr>
            <a:r>
              <a:rPr lang="en-US" sz="1550" dirty="0">
                <a:solidFill>
                  <a:srgbClr val="D6E5EF"/>
                </a:solidFill>
                <a:latin typeface="Roboto" pitchFamily="34" charset="0"/>
                <a:ea typeface="Roboto" pitchFamily="34" charset="-122"/>
                <a:cs typeface="Roboto" pitchFamily="34" charset="-120"/>
              </a:rPr>
              <a:t> $5.52 per unit</a:t>
            </a:r>
            <a:endParaRPr lang="en-US" sz="1550" dirty="0"/>
          </a:p>
        </p:txBody>
      </p:sp>
      <p:sp>
        <p:nvSpPr>
          <p:cNvPr id="12" name="Text 8"/>
          <p:cNvSpPr/>
          <p:nvPr/>
        </p:nvSpPr>
        <p:spPr>
          <a:xfrm>
            <a:off x="5339715" y="5242203"/>
            <a:ext cx="3950851" cy="317540"/>
          </a:xfrm>
          <a:prstGeom prst="rect">
            <a:avLst/>
          </a:prstGeom>
          <a:noFill/>
          <a:ln/>
        </p:spPr>
        <p:txBody>
          <a:bodyPr wrap="none" lIns="0" tIns="0" rIns="0" bIns="0" rtlCol="0" anchor="t"/>
          <a:lstStyle/>
          <a:p>
            <a:pPr algn="l" indent="0" marL="0">
              <a:lnSpc>
                <a:spcPts val="2500"/>
              </a:lnSpc>
              <a:buNone/>
            </a:pPr>
            <a:r>
              <a:rPr lang="en-US" sz="1550" dirty="0">
                <a:solidFill>
                  <a:srgbClr val="D6E5EF"/>
                </a:solidFill>
                <a:latin typeface="Roboto" pitchFamily="34" charset="0"/>
                <a:ea typeface="Roboto" pitchFamily="34" charset="-122"/>
                <a:cs typeface="Roboto" pitchFamily="34" charset="-120"/>
              </a:rPr>
              <a:t>Middle ground for standard orders</a:t>
            </a:r>
            <a:endParaRPr lang="en-US" sz="1550" dirty="0"/>
          </a:p>
        </p:txBody>
      </p:sp>
      <p:pic>
        <p:nvPicPr>
          <p:cNvPr id="13" name="Image 2" descr="preencoded.png">    </p:cNvPr>
          <p:cNvPicPr>
            <a:picLocks noChangeAspect="1"/>
          </p:cNvPicPr>
          <p:nvPr/>
        </p:nvPicPr>
        <p:blipFill>
          <a:blip r:embed="rId3"/>
          <a:stretch>
            <a:fillRect/>
          </a:stretch>
        </p:blipFill>
        <p:spPr>
          <a:xfrm>
            <a:off x="9488924" y="2947630"/>
            <a:ext cx="4347567" cy="793790"/>
          </a:xfrm>
          <a:prstGeom prst="rect">
            <a:avLst/>
          </a:prstGeom>
        </p:spPr>
      </p:pic>
      <p:sp>
        <p:nvSpPr>
          <p:cNvPr id="14" name="Text 9"/>
          <p:cNvSpPr/>
          <p:nvPr/>
        </p:nvSpPr>
        <p:spPr>
          <a:xfrm>
            <a:off x="9687282" y="3939778"/>
            <a:ext cx="2480905" cy="310158"/>
          </a:xfrm>
          <a:prstGeom prst="rect">
            <a:avLst/>
          </a:prstGeom>
          <a:noFill/>
          <a:ln/>
        </p:spPr>
        <p:txBody>
          <a:bodyPr wrap="none" lIns="0" tIns="0" rIns="0" bIns="0" rtlCol="0" anchor="t"/>
          <a:lstStyle/>
          <a:p>
            <a:pPr algn="l" indent="0" marL="0">
              <a:lnSpc>
                <a:spcPts val="2400"/>
              </a:lnSpc>
              <a:buNone/>
            </a:pPr>
            <a:r>
              <a:rPr lang="en-US" sz="1950" dirty="0">
                <a:solidFill>
                  <a:srgbClr val="D6E5EF"/>
                </a:solidFill>
                <a:latin typeface="Roboto Slab" pitchFamily="34" charset="0"/>
                <a:ea typeface="Roboto Slab" pitchFamily="34" charset="-122"/>
                <a:cs typeface="Roboto Slab" pitchFamily="34" charset="-120"/>
              </a:rPr>
              <a:t>Route C</a:t>
            </a:r>
            <a:endParaRPr lang="en-US" sz="1950" dirty="0"/>
          </a:p>
        </p:txBody>
      </p:sp>
      <p:sp>
        <p:nvSpPr>
          <p:cNvPr id="15" name="Text 10"/>
          <p:cNvSpPr/>
          <p:nvPr/>
        </p:nvSpPr>
        <p:spPr>
          <a:xfrm>
            <a:off x="9687282" y="4368998"/>
            <a:ext cx="3950851" cy="317540"/>
          </a:xfrm>
          <a:prstGeom prst="rect">
            <a:avLst/>
          </a:prstGeom>
          <a:noFill/>
          <a:ln/>
        </p:spPr>
        <p:txBody>
          <a:bodyPr wrap="none" lIns="0" tIns="0" rIns="0" bIns="0" rtlCol="0" anchor="t"/>
          <a:lstStyle/>
          <a:p>
            <a:pPr algn="l" indent="0" marL="0">
              <a:lnSpc>
                <a:spcPts val="2500"/>
              </a:lnSpc>
              <a:buNone/>
            </a:pPr>
            <a:r>
              <a:rPr lang="en-US" sz="1550" b="1" dirty="0">
                <a:solidFill>
                  <a:srgbClr val="D6E5EF"/>
                </a:solidFill>
                <a:latin typeface="Roboto" pitchFamily="34" charset="0"/>
                <a:ea typeface="Roboto" pitchFamily="34" charset="-122"/>
                <a:cs typeface="Roboto" pitchFamily="34" charset="-120"/>
              </a:rPr>
              <a:t>Cheapest:</a:t>
            </a:r>
            <a:pPr algn="l" indent="0" marL="0">
              <a:lnSpc>
                <a:spcPts val="2500"/>
              </a:lnSpc>
              <a:buNone/>
            </a:pPr>
            <a:r>
              <a:rPr lang="en-US" sz="1550" dirty="0">
                <a:solidFill>
                  <a:srgbClr val="D6E5EF"/>
                </a:solidFill>
                <a:latin typeface="Roboto" pitchFamily="34" charset="0"/>
                <a:ea typeface="Roboto" pitchFamily="34" charset="-122"/>
                <a:cs typeface="Roboto" pitchFamily="34" charset="-120"/>
              </a:rPr>
              <a:t> $5.25 per unit</a:t>
            </a:r>
            <a:endParaRPr lang="en-US" sz="1550" dirty="0"/>
          </a:p>
        </p:txBody>
      </p:sp>
      <p:sp>
        <p:nvSpPr>
          <p:cNvPr id="16" name="Text 11"/>
          <p:cNvSpPr/>
          <p:nvPr/>
        </p:nvSpPr>
        <p:spPr>
          <a:xfrm>
            <a:off x="9687282" y="4805601"/>
            <a:ext cx="3950851" cy="317540"/>
          </a:xfrm>
          <a:prstGeom prst="rect">
            <a:avLst/>
          </a:prstGeom>
          <a:noFill/>
          <a:ln/>
        </p:spPr>
        <p:txBody>
          <a:bodyPr wrap="none" lIns="0" tIns="0" rIns="0" bIns="0" rtlCol="0" anchor="t"/>
          <a:lstStyle/>
          <a:p>
            <a:pPr algn="l" indent="0" marL="0">
              <a:lnSpc>
                <a:spcPts val="2500"/>
              </a:lnSpc>
              <a:buNone/>
            </a:pPr>
            <a:r>
              <a:rPr lang="en-US" sz="1550" b="1" dirty="0">
                <a:solidFill>
                  <a:srgbClr val="D6E5EF"/>
                </a:solidFill>
                <a:latin typeface="Roboto" pitchFamily="34" charset="0"/>
                <a:ea typeface="Roboto" pitchFamily="34" charset="-122"/>
                <a:cs typeface="Roboto" pitchFamily="34" charset="-120"/>
              </a:rPr>
              <a:t>Speed:</a:t>
            </a:r>
            <a:pPr algn="l" indent="0" marL="0">
              <a:lnSpc>
                <a:spcPts val="2500"/>
              </a:lnSpc>
              <a:buNone/>
            </a:pPr>
            <a:r>
              <a:rPr lang="en-US" sz="1550" dirty="0">
                <a:solidFill>
                  <a:srgbClr val="D6E5EF"/>
                </a:solidFill>
                <a:latin typeface="Roboto" pitchFamily="34" charset="0"/>
                <a:ea typeface="Roboto" pitchFamily="34" charset="-122"/>
                <a:cs typeface="Roboto" pitchFamily="34" charset="-120"/>
              </a:rPr>
              <a:t> 16.1 days</a:t>
            </a:r>
            <a:endParaRPr lang="en-US" sz="1550" dirty="0"/>
          </a:p>
        </p:txBody>
      </p:sp>
      <p:sp>
        <p:nvSpPr>
          <p:cNvPr id="17" name="Text 12"/>
          <p:cNvSpPr/>
          <p:nvPr/>
        </p:nvSpPr>
        <p:spPr>
          <a:xfrm>
            <a:off x="9687282" y="5242203"/>
            <a:ext cx="3950851" cy="317540"/>
          </a:xfrm>
          <a:prstGeom prst="rect">
            <a:avLst/>
          </a:prstGeom>
          <a:noFill/>
          <a:ln/>
        </p:spPr>
        <p:txBody>
          <a:bodyPr wrap="none" lIns="0" tIns="0" rIns="0" bIns="0" rtlCol="0" anchor="t"/>
          <a:lstStyle/>
          <a:p>
            <a:pPr algn="l" indent="0" marL="0">
              <a:lnSpc>
                <a:spcPts val="2500"/>
              </a:lnSpc>
              <a:buNone/>
            </a:pPr>
            <a:r>
              <a:rPr lang="en-US" sz="1550" dirty="0">
                <a:solidFill>
                  <a:srgbClr val="D6E5EF"/>
                </a:solidFill>
                <a:latin typeface="Roboto" pitchFamily="34" charset="0"/>
                <a:ea typeface="Roboto" pitchFamily="34" charset="-122"/>
                <a:cs typeface="Roboto" pitchFamily="34" charset="-120"/>
              </a:rPr>
              <a:t>Cost-effective for bulk shipments</a:t>
            </a:r>
            <a:endParaRPr lang="en-US" sz="1550" dirty="0"/>
          </a:p>
        </p:txBody>
      </p:sp>
      <p:sp>
        <p:nvSpPr>
          <p:cNvPr id="18" name="Text 13"/>
          <p:cNvSpPr/>
          <p:nvPr/>
        </p:nvSpPr>
        <p:spPr>
          <a:xfrm>
            <a:off x="793790" y="5981343"/>
            <a:ext cx="13042821" cy="317540"/>
          </a:xfrm>
          <a:prstGeom prst="rect">
            <a:avLst/>
          </a:prstGeom>
          <a:noFill/>
          <a:ln/>
        </p:spPr>
        <p:txBody>
          <a:bodyPr wrap="none" lIns="0" tIns="0" rIns="0" bIns="0" rtlCol="0" anchor="t"/>
          <a:lstStyle/>
          <a:p>
            <a:pPr algn="l" indent="0" marL="0">
              <a:lnSpc>
                <a:spcPts val="2500"/>
              </a:lnSpc>
              <a:buNone/>
            </a:pPr>
            <a:r>
              <a:rPr lang="en-US" sz="1550" dirty="0">
                <a:solidFill>
                  <a:srgbClr val="D6E5EF"/>
                </a:solidFill>
                <a:latin typeface="Roboto" pitchFamily="34" charset="0"/>
                <a:ea typeface="Roboto" pitchFamily="34" charset="-122"/>
                <a:cs typeface="Roboto" pitchFamily="34" charset="-120"/>
              </a:rPr>
              <a:t>Clear cost-speed trade-offs require strategic allocation based on market priorities and product margins.</a:t>
            </a:r>
            <a:endParaRPr lang="en-US" sz="15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93790" y="969407"/>
            <a:ext cx="7942540" cy="620078"/>
          </a:xfrm>
          <a:prstGeom prst="rect">
            <a:avLst/>
          </a:prstGeom>
          <a:noFill/>
          <a:ln/>
        </p:spPr>
        <p:txBody>
          <a:bodyPr wrap="none" lIns="0" tIns="0" rIns="0" bIns="0" rtlCol="0" anchor="t"/>
          <a:lstStyle/>
          <a:p>
            <a:pPr algn="l" indent="0" marL="0">
              <a:lnSpc>
                <a:spcPts val="4850"/>
              </a:lnSpc>
              <a:buNone/>
            </a:pPr>
            <a:r>
              <a:rPr lang="en-US" sz="3900" dirty="0">
                <a:solidFill>
                  <a:srgbClr val="76B9FF"/>
                </a:solidFill>
                <a:latin typeface="Roboto Slab" pitchFamily="34" charset="0"/>
                <a:ea typeface="Roboto Slab" pitchFamily="34" charset="-122"/>
                <a:cs typeface="Roboto Slab" pitchFamily="34" charset="-120"/>
              </a:rPr>
              <a:t>Transportation Mode Comparison</a:t>
            </a:r>
            <a:endParaRPr lang="en-US" sz="3900" dirty="0"/>
          </a:p>
        </p:txBody>
      </p:sp>
      <p:sp>
        <p:nvSpPr>
          <p:cNvPr id="3" name="Shape 1"/>
          <p:cNvSpPr/>
          <p:nvPr/>
        </p:nvSpPr>
        <p:spPr>
          <a:xfrm>
            <a:off x="793790" y="2110383"/>
            <a:ext cx="446484" cy="446484"/>
          </a:xfrm>
          <a:prstGeom prst="roundRect">
            <a:avLst>
              <a:gd name="adj" fmla="val 6668"/>
            </a:avLst>
          </a:prstGeom>
          <a:solidFill>
            <a:srgbClr val="3F4652"/>
          </a:solidFill>
          <a:ln/>
        </p:spPr>
      </p:sp>
      <p:sp>
        <p:nvSpPr>
          <p:cNvPr id="4" name="Text 2"/>
          <p:cNvSpPr/>
          <p:nvPr/>
        </p:nvSpPr>
        <p:spPr>
          <a:xfrm>
            <a:off x="868204" y="2147590"/>
            <a:ext cx="297656" cy="372070"/>
          </a:xfrm>
          <a:prstGeom prst="rect">
            <a:avLst/>
          </a:prstGeom>
          <a:noFill/>
          <a:ln/>
        </p:spPr>
        <p:txBody>
          <a:bodyPr wrap="none" lIns="0" tIns="0" rIns="0" bIns="0" rtlCol="0" anchor="t"/>
          <a:lstStyle/>
          <a:p>
            <a:pPr algn="ctr" indent="0" marL="0">
              <a:lnSpc>
                <a:spcPts val="2300"/>
              </a:lnSpc>
              <a:buNone/>
            </a:pPr>
            <a:r>
              <a:rPr lang="en-US" sz="2300" dirty="0">
                <a:solidFill>
                  <a:srgbClr val="D6E5EF"/>
                </a:solidFill>
                <a:latin typeface="Roboto Slab" pitchFamily="34" charset="0"/>
                <a:ea typeface="Roboto Slab" pitchFamily="34" charset="-122"/>
                <a:cs typeface="Roboto Slab" pitchFamily="34" charset="-120"/>
              </a:rPr>
              <a:t>1</a:t>
            </a:r>
            <a:endParaRPr lang="en-US" sz="2300" dirty="0"/>
          </a:p>
        </p:txBody>
      </p:sp>
      <p:sp>
        <p:nvSpPr>
          <p:cNvPr id="5" name="Text 3"/>
          <p:cNvSpPr/>
          <p:nvPr/>
        </p:nvSpPr>
        <p:spPr>
          <a:xfrm>
            <a:off x="1438632" y="2178606"/>
            <a:ext cx="2480905" cy="310158"/>
          </a:xfrm>
          <a:prstGeom prst="rect">
            <a:avLst/>
          </a:prstGeom>
          <a:noFill/>
          <a:ln/>
        </p:spPr>
        <p:txBody>
          <a:bodyPr wrap="none" lIns="0" tIns="0" rIns="0" bIns="0" rtlCol="0" anchor="t"/>
          <a:lstStyle/>
          <a:p>
            <a:pPr algn="l" indent="0" marL="0">
              <a:lnSpc>
                <a:spcPts val="2400"/>
              </a:lnSpc>
              <a:buNone/>
            </a:pPr>
            <a:r>
              <a:rPr lang="en-US" sz="1950" dirty="0">
                <a:solidFill>
                  <a:srgbClr val="D6E5EF"/>
                </a:solidFill>
                <a:latin typeface="Roboto Slab" pitchFamily="34" charset="0"/>
                <a:ea typeface="Roboto Slab" pitchFamily="34" charset="-122"/>
                <a:cs typeface="Roboto Slab" pitchFamily="34" charset="-120"/>
              </a:rPr>
              <a:t>Air Transport</a:t>
            </a:r>
            <a:endParaRPr lang="en-US" sz="1950" dirty="0"/>
          </a:p>
        </p:txBody>
      </p:sp>
      <p:sp>
        <p:nvSpPr>
          <p:cNvPr id="6" name="Text 4"/>
          <p:cNvSpPr/>
          <p:nvPr/>
        </p:nvSpPr>
        <p:spPr>
          <a:xfrm>
            <a:off x="1438632" y="2687122"/>
            <a:ext cx="3047167" cy="952619"/>
          </a:xfrm>
          <a:prstGeom prst="rect">
            <a:avLst/>
          </a:prstGeom>
          <a:noFill/>
          <a:ln/>
        </p:spPr>
        <p:txBody>
          <a:bodyPr wrap="square" lIns="0" tIns="0" rIns="0" bIns="0" rtlCol="0" anchor="t"/>
          <a:lstStyle/>
          <a:p>
            <a:pPr algn="l" indent="0" marL="0">
              <a:lnSpc>
                <a:spcPts val="2500"/>
              </a:lnSpc>
              <a:buNone/>
            </a:pPr>
            <a:r>
              <a:rPr lang="en-US" sz="1550" dirty="0">
                <a:solidFill>
                  <a:srgbClr val="D6E5EF"/>
                </a:solidFill>
                <a:latin typeface="Roboto" pitchFamily="34" charset="0"/>
                <a:ea typeface="Roboto" pitchFamily="34" charset="-122"/>
                <a:cs typeface="Roboto" pitchFamily="34" charset="-120"/>
              </a:rPr>
              <a:t>Cheapest option at $5.39 per unit, but may have capacity constraints for large volumes</a:t>
            </a:r>
            <a:endParaRPr lang="en-US" sz="1550" dirty="0"/>
          </a:p>
        </p:txBody>
      </p:sp>
      <p:sp>
        <p:nvSpPr>
          <p:cNvPr id="7" name="Shape 5"/>
          <p:cNvSpPr/>
          <p:nvPr/>
        </p:nvSpPr>
        <p:spPr>
          <a:xfrm>
            <a:off x="4733806" y="2110383"/>
            <a:ext cx="446484" cy="446484"/>
          </a:xfrm>
          <a:prstGeom prst="roundRect">
            <a:avLst>
              <a:gd name="adj" fmla="val 6668"/>
            </a:avLst>
          </a:prstGeom>
          <a:solidFill>
            <a:srgbClr val="3F4652"/>
          </a:solidFill>
          <a:ln/>
        </p:spPr>
      </p:sp>
      <p:sp>
        <p:nvSpPr>
          <p:cNvPr id="8" name="Text 6"/>
          <p:cNvSpPr/>
          <p:nvPr/>
        </p:nvSpPr>
        <p:spPr>
          <a:xfrm>
            <a:off x="4808220" y="2147590"/>
            <a:ext cx="297656" cy="372070"/>
          </a:xfrm>
          <a:prstGeom prst="rect">
            <a:avLst/>
          </a:prstGeom>
          <a:noFill/>
          <a:ln/>
        </p:spPr>
        <p:txBody>
          <a:bodyPr wrap="none" lIns="0" tIns="0" rIns="0" bIns="0" rtlCol="0" anchor="t"/>
          <a:lstStyle/>
          <a:p>
            <a:pPr algn="ctr" indent="0" marL="0">
              <a:lnSpc>
                <a:spcPts val="2300"/>
              </a:lnSpc>
              <a:buNone/>
            </a:pPr>
            <a:r>
              <a:rPr lang="en-US" sz="2300" dirty="0">
                <a:solidFill>
                  <a:srgbClr val="D6E5EF"/>
                </a:solidFill>
                <a:latin typeface="Roboto Slab" pitchFamily="34" charset="0"/>
                <a:ea typeface="Roboto Slab" pitchFamily="34" charset="-122"/>
                <a:cs typeface="Roboto Slab" pitchFamily="34" charset="-120"/>
              </a:rPr>
              <a:t>2</a:t>
            </a:r>
            <a:endParaRPr lang="en-US" sz="2300" dirty="0"/>
          </a:p>
        </p:txBody>
      </p:sp>
      <p:sp>
        <p:nvSpPr>
          <p:cNvPr id="9" name="Text 7"/>
          <p:cNvSpPr/>
          <p:nvPr/>
        </p:nvSpPr>
        <p:spPr>
          <a:xfrm>
            <a:off x="5378648" y="2178606"/>
            <a:ext cx="2480905" cy="310158"/>
          </a:xfrm>
          <a:prstGeom prst="rect">
            <a:avLst/>
          </a:prstGeom>
          <a:noFill/>
          <a:ln/>
        </p:spPr>
        <p:txBody>
          <a:bodyPr wrap="none" lIns="0" tIns="0" rIns="0" bIns="0" rtlCol="0" anchor="t"/>
          <a:lstStyle/>
          <a:p>
            <a:pPr algn="l" indent="0" marL="0">
              <a:lnSpc>
                <a:spcPts val="2400"/>
              </a:lnSpc>
              <a:buNone/>
            </a:pPr>
            <a:r>
              <a:rPr lang="en-US" sz="1950" dirty="0">
                <a:solidFill>
                  <a:srgbClr val="D6E5EF"/>
                </a:solidFill>
                <a:latin typeface="Roboto Slab" pitchFamily="34" charset="0"/>
                <a:ea typeface="Roboto Slab" pitchFamily="34" charset="-122"/>
                <a:cs typeface="Roboto Slab" pitchFamily="34" charset="-120"/>
              </a:rPr>
              <a:t>Road Transport</a:t>
            </a:r>
            <a:endParaRPr lang="en-US" sz="1950" dirty="0"/>
          </a:p>
        </p:txBody>
      </p:sp>
      <p:sp>
        <p:nvSpPr>
          <p:cNvPr id="10" name="Text 8"/>
          <p:cNvSpPr/>
          <p:nvPr/>
        </p:nvSpPr>
        <p:spPr>
          <a:xfrm>
            <a:off x="5378648" y="2687122"/>
            <a:ext cx="3047167" cy="952619"/>
          </a:xfrm>
          <a:prstGeom prst="rect">
            <a:avLst/>
          </a:prstGeom>
          <a:noFill/>
          <a:ln/>
        </p:spPr>
        <p:txBody>
          <a:bodyPr wrap="square" lIns="0" tIns="0" rIns="0" bIns="0" rtlCol="0" anchor="t"/>
          <a:lstStyle/>
          <a:p>
            <a:pPr algn="l" indent="0" marL="0">
              <a:lnSpc>
                <a:spcPts val="2500"/>
              </a:lnSpc>
              <a:buNone/>
            </a:pPr>
            <a:r>
              <a:rPr lang="en-US" sz="1550" dirty="0">
                <a:solidFill>
                  <a:srgbClr val="D6E5EF"/>
                </a:solidFill>
                <a:latin typeface="Roboto" pitchFamily="34" charset="0"/>
                <a:ea typeface="Roboto" pitchFamily="34" charset="-122"/>
                <a:cs typeface="Roboto" pitchFamily="34" charset="-120"/>
              </a:rPr>
              <a:t>Balanced middle option at $5.48 per unit with reliable capacity and flexibility</a:t>
            </a:r>
            <a:endParaRPr lang="en-US" sz="1550" dirty="0"/>
          </a:p>
        </p:txBody>
      </p:sp>
      <p:sp>
        <p:nvSpPr>
          <p:cNvPr id="11" name="Shape 9"/>
          <p:cNvSpPr/>
          <p:nvPr/>
        </p:nvSpPr>
        <p:spPr>
          <a:xfrm>
            <a:off x="793790" y="4036576"/>
            <a:ext cx="446484" cy="446484"/>
          </a:xfrm>
          <a:prstGeom prst="roundRect">
            <a:avLst>
              <a:gd name="adj" fmla="val 6668"/>
            </a:avLst>
          </a:prstGeom>
          <a:solidFill>
            <a:srgbClr val="3F4652"/>
          </a:solidFill>
          <a:ln/>
        </p:spPr>
      </p:sp>
      <p:sp>
        <p:nvSpPr>
          <p:cNvPr id="12" name="Text 10"/>
          <p:cNvSpPr/>
          <p:nvPr/>
        </p:nvSpPr>
        <p:spPr>
          <a:xfrm>
            <a:off x="868204" y="4073783"/>
            <a:ext cx="297656" cy="372070"/>
          </a:xfrm>
          <a:prstGeom prst="rect">
            <a:avLst/>
          </a:prstGeom>
          <a:noFill/>
          <a:ln/>
        </p:spPr>
        <p:txBody>
          <a:bodyPr wrap="none" lIns="0" tIns="0" rIns="0" bIns="0" rtlCol="0" anchor="t"/>
          <a:lstStyle/>
          <a:p>
            <a:pPr algn="ctr" indent="0" marL="0">
              <a:lnSpc>
                <a:spcPts val="2300"/>
              </a:lnSpc>
              <a:buNone/>
            </a:pPr>
            <a:r>
              <a:rPr lang="en-US" sz="2300" dirty="0">
                <a:solidFill>
                  <a:srgbClr val="D6E5EF"/>
                </a:solidFill>
                <a:latin typeface="Roboto Slab" pitchFamily="34" charset="0"/>
                <a:ea typeface="Roboto Slab" pitchFamily="34" charset="-122"/>
                <a:cs typeface="Roboto Slab" pitchFamily="34" charset="-120"/>
              </a:rPr>
              <a:t>3</a:t>
            </a:r>
            <a:endParaRPr lang="en-US" sz="2300" dirty="0"/>
          </a:p>
        </p:txBody>
      </p:sp>
      <p:sp>
        <p:nvSpPr>
          <p:cNvPr id="13" name="Text 11"/>
          <p:cNvSpPr/>
          <p:nvPr/>
        </p:nvSpPr>
        <p:spPr>
          <a:xfrm>
            <a:off x="1438632" y="4104799"/>
            <a:ext cx="2480905" cy="310158"/>
          </a:xfrm>
          <a:prstGeom prst="rect">
            <a:avLst/>
          </a:prstGeom>
          <a:noFill/>
          <a:ln/>
        </p:spPr>
        <p:txBody>
          <a:bodyPr wrap="none" lIns="0" tIns="0" rIns="0" bIns="0" rtlCol="0" anchor="t"/>
          <a:lstStyle/>
          <a:p>
            <a:pPr algn="l" indent="0" marL="0">
              <a:lnSpc>
                <a:spcPts val="2400"/>
              </a:lnSpc>
              <a:buNone/>
            </a:pPr>
            <a:r>
              <a:rPr lang="en-US" sz="1950" dirty="0">
                <a:solidFill>
                  <a:srgbClr val="D6E5EF"/>
                </a:solidFill>
                <a:latin typeface="Roboto Slab" pitchFamily="34" charset="0"/>
                <a:ea typeface="Roboto Slab" pitchFamily="34" charset="-122"/>
                <a:cs typeface="Roboto Slab" pitchFamily="34" charset="-120"/>
              </a:rPr>
              <a:t>Rail Transport</a:t>
            </a:r>
            <a:endParaRPr lang="en-US" sz="1950" dirty="0"/>
          </a:p>
        </p:txBody>
      </p:sp>
      <p:sp>
        <p:nvSpPr>
          <p:cNvPr id="14" name="Text 12"/>
          <p:cNvSpPr/>
          <p:nvPr/>
        </p:nvSpPr>
        <p:spPr>
          <a:xfrm>
            <a:off x="1438632" y="4613315"/>
            <a:ext cx="6987183" cy="317540"/>
          </a:xfrm>
          <a:prstGeom prst="rect">
            <a:avLst/>
          </a:prstGeom>
          <a:noFill/>
          <a:ln/>
        </p:spPr>
        <p:txBody>
          <a:bodyPr wrap="none" lIns="0" tIns="0" rIns="0" bIns="0" rtlCol="0" anchor="t"/>
          <a:lstStyle/>
          <a:p>
            <a:pPr algn="l" indent="0" marL="0">
              <a:lnSpc>
                <a:spcPts val="2500"/>
              </a:lnSpc>
              <a:buNone/>
            </a:pPr>
            <a:r>
              <a:rPr lang="en-US" sz="1550" dirty="0">
                <a:solidFill>
                  <a:srgbClr val="D6E5EF"/>
                </a:solidFill>
                <a:latin typeface="Roboto" pitchFamily="34" charset="0"/>
                <a:ea typeface="Roboto" pitchFamily="34" charset="-122"/>
                <a:cs typeface="Roboto" pitchFamily="34" charset="-120"/>
              </a:rPr>
              <a:t>Most expensive at $5.54 per unit, suitable for specific route requirements</a:t>
            </a:r>
            <a:endParaRPr lang="en-US" sz="1550" dirty="0"/>
          </a:p>
        </p:txBody>
      </p:sp>
      <p:pic>
        <p:nvPicPr>
          <p:cNvPr id="15" name="Image 0" descr="preencoded.png">    </p:cNvPr>
          <p:cNvPicPr>
            <a:picLocks noChangeAspect="1"/>
          </p:cNvPicPr>
          <p:nvPr/>
        </p:nvPicPr>
        <p:blipFill>
          <a:blip r:embed="rId1"/>
          <a:stretch>
            <a:fillRect/>
          </a:stretch>
        </p:blipFill>
        <p:spPr>
          <a:xfrm>
            <a:off x="8917543" y="2110383"/>
            <a:ext cx="4926568" cy="4926568"/>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45569" y="512564"/>
            <a:ext cx="4752023" cy="582454"/>
          </a:xfrm>
          <a:prstGeom prst="rect">
            <a:avLst/>
          </a:prstGeom>
          <a:noFill/>
          <a:ln/>
        </p:spPr>
        <p:txBody>
          <a:bodyPr wrap="none" lIns="0" tIns="0" rIns="0" bIns="0" rtlCol="0" anchor="t"/>
          <a:lstStyle/>
          <a:p>
            <a:pPr algn="l" indent="0" marL="0">
              <a:lnSpc>
                <a:spcPts val="4550"/>
              </a:lnSpc>
              <a:buNone/>
            </a:pPr>
            <a:r>
              <a:rPr lang="en-US" sz="3650" dirty="0">
                <a:solidFill>
                  <a:srgbClr val="76B9FF"/>
                </a:solidFill>
                <a:latin typeface="Roboto Slab" pitchFamily="34" charset="0"/>
                <a:ea typeface="Roboto Slab" pitchFamily="34" charset="-122"/>
                <a:cs typeface="Roboto Slab" pitchFamily="34" charset="-120"/>
              </a:rPr>
              <a:t>Top Revenue Markets</a:t>
            </a:r>
            <a:endParaRPr lang="en-US" sz="3650" dirty="0"/>
          </a:p>
        </p:txBody>
      </p:sp>
      <p:sp>
        <p:nvSpPr>
          <p:cNvPr id="3" name="Shape 1"/>
          <p:cNvSpPr/>
          <p:nvPr/>
        </p:nvSpPr>
        <p:spPr>
          <a:xfrm>
            <a:off x="745569" y="1467803"/>
            <a:ext cx="1313855" cy="1073944"/>
          </a:xfrm>
          <a:prstGeom prst="roundRect">
            <a:avLst>
              <a:gd name="adj" fmla="val 2603"/>
            </a:avLst>
          </a:prstGeom>
          <a:solidFill>
            <a:srgbClr val="3F4652"/>
          </a:solidFill>
          <a:ln/>
        </p:spPr>
      </p:sp>
      <p:pic>
        <p:nvPicPr>
          <p:cNvPr id="4" name="Image 0" descr="preencoded.png">    </p:cNvPr>
          <p:cNvPicPr>
            <a:picLocks noChangeAspect="1"/>
          </p:cNvPicPr>
          <p:nvPr/>
        </p:nvPicPr>
        <p:blipFill>
          <a:blip r:embed="rId1"/>
          <a:stretch>
            <a:fillRect/>
          </a:stretch>
        </p:blipFill>
        <p:spPr>
          <a:xfrm>
            <a:off x="1271468" y="1840944"/>
            <a:ext cx="262057" cy="327541"/>
          </a:xfrm>
          <a:prstGeom prst="rect">
            <a:avLst/>
          </a:prstGeom>
        </p:spPr>
      </p:pic>
      <p:sp>
        <p:nvSpPr>
          <p:cNvPr id="5" name="Text 2"/>
          <p:cNvSpPr/>
          <p:nvPr/>
        </p:nvSpPr>
        <p:spPr>
          <a:xfrm>
            <a:off x="2245757" y="1654135"/>
            <a:ext cx="2329815" cy="291227"/>
          </a:xfrm>
          <a:prstGeom prst="rect">
            <a:avLst/>
          </a:prstGeom>
          <a:noFill/>
          <a:ln/>
        </p:spPr>
        <p:txBody>
          <a:bodyPr wrap="none" lIns="0" tIns="0" rIns="0" bIns="0" rtlCol="0" anchor="t"/>
          <a:lstStyle/>
          <a:p>
            <a:pPr algn="l" indent="0" marL="0">
              <a:lnSpc>
                <a:spcPts val="2250"/>
              </a:lnSpc>
              <a:buNone/>
            </a:pPr>
            <a:r>
              <a:rPr lang="en-US" sz="1800" dirty="0">
                <a:solidFill>
                  <a:srgbClr val="D6E5EF"/>
                </a:solidFill>
                <a:latin typeface="Roboto Slab" pitchFamily="34" charset="0"/>
                <a:ea typeface="Roboto Slab" pitchFamily="34" charset="-122"/>
                <a:cs typeface="Roboto Slab" pitchFamily="34" charset="-120"/>
              </a:rPr>
              <a:t>Texas</a:t>
            </a:r>
            <a:endParaRPr lang="en-US" sz="1800" dirty="0"/>
          </a:p>
        </p:txBody>
      </p:sp>
      <p:sp>
        <p:nvSpPr>
          <p:cNvPr id="6" name="Text 3"/>
          <p:cNvSpPr/>
          <p:nvPr/>
        </p:nvSpPr>
        <p:spPr>
          <a:xfrm>
            <a:off x="2245757" y="2057162"/>
            <a:ext cx="3126224" cy="298252"/>
          </a:xfrm>
          <a:prstGeom prst="rect">
            <a:avLst/>
          </a:prstGeom>
          <a:noFill/>
          <a:ln/>
        </p:spPr>
        <p:txBody>
          <a:bodyPr wrap="none" lIns="0" tIns="0" rIns="0" bIns="0" rtlCol="0" anchor="t"/>
          <a:lstStyle/>
          <a:p>
            <a:pPr algn="l" indent="0" marL="0">
              <a:lnSpc>
                <a:spcPts val="2300"/>
              </a:lnSpc>
              <a:buNone/>
            </a:pPr>
            <a:r>
              <a:rPr lang="en-US" sz="1450" dirty="0">
                <a:solidFill>
                  <a:srgbClr val="D6E5EF"/>
                </a:solidFill>
                <a:latin typeface="Roboto" pitchFamily="34" charset="0"/>
                <a:ea typeface="Roboto" pitchFamily="34" charset="-122"/>
                <a:cs typeface="Roboto" pitchFamily="34" charset="-120"/>
              </a:rPr>
              <a:t>$55.4K - Leading market performance</a:t>
            </a:r>
            <a:endParaRPr lang="en-US" sz="1450" dirty="0"/>
          </a:p>
        </p:txBody>
      </p:sp>
      <p:sp>
        <p:nvSpPr>
          <p:cNvPr id="7" name="Shape 4"/>
          <p:cNvSpPr/>
          <p:nvPr/>
        </p:nvSpPr>
        <p:spPr>
          <a:xfrm>
            <a:off x="2152531" y="2532221"/>
            <a:ext cx="11639193" cy="11430"/>
          </a:xfrm>
          <a:prstGeom prst="roundRect">
            <a:avLst>
              <a:gd name="adj" fmla="val 244610"/>
            </a:avLst>
          </a:prstGeom>
          <a:solidFill>
            <a:srgbClr val="585F6B"/>
          </a:solidFill>
          <a:ln/>
        </p:spPr>
      </p:sp>
      <p:sp>
        <p:nvSpPr>
          <p:cNvPr id="8" name="Shape 5"/>
          <p:cNvSpPr/>
          <p:nvPr/>
        </p:nvSpPr>
        <p:spPr>
          <a:xfrm>
            <a:off x="745569" y="2634853"/>
            <a:ext cx="2627828" cy="1073944"/>
          </a:xfrm>
          <a:prstGeom prst="roundRect">
            <a:avLst>
              <a:gd name="adj" fmla="val 2603"/>
            </a:avLst>
          </a:prstGeom>
          <a:solidFill>
            <a:srgbClr val="3F4652"/>
          </a:solidFill>
          <a:ln/>
        </p:spPr>
      </p:sp>
      <p:pic>
        <p:nvPicPr>
          <p:cNvPr id="9" name="Image 1" descr="preencoded.png">    </p:cNvPr>
          <p:cNvPicPr>
            <a:picLocks noChangeAspect="1"/>
          </p:cNvPicPr>
          <p:nvPr/>
        </p:nvPicPr>
        <p:blipFill>
          <a:blip r:embed="rId2"/>
          <a:stretch>
            <a:fillRect/>
          </a:stretch>
        </p:blipFill>
        <p:spPr>
          <a:xfrm>
            <a:off x="1928455" y="3007995"/>
            <a:ext cx="262057" cy="327541"/>
          </a:xfrm>
          <a:prstGeom prst="rect">
            <a:avLst/>
          </a:prstGeom>
        </p:spPr>
      </p:pic>
      <p:sp>
        <p:nvSpPr>
          <p:cNvPr id="10" name="Text 6"/>
          <p:cNvSpPr/>
          <p:nvPr/>
        </p:nvSpPr>
        <p:spPr>
          <a:xfrm>
            <a:off x="3559731" y="2821186"/>
            <a:ext cx="2329815" cy="291227"/>
          </a:xfrm>
          <a:prstGeom prst="rect">
            <a:avLst/>
          </a:prstGeom>
          <a:noFill/>
          <a:ln/>
        </p:spPr>
        <p:txBody>
          <a:bodyPr wrap="none" lIns="0" tIns="0" rIns="0" bIns="0" rtlCol="0" anchor="t"/>
          <a:lstStyle/>
          <a:p>
            <a:pPr algn="l" indent="0" marL="0">
              <a:lnSpc>
                <a:spcPts val="2250"/>
              </a:lnSpc>
              <a:buNone/>
            </a:pPr>
            <a:r>
              <a:rPr lang="en-US" sz="1800" dirty="0">
                <a:solidFill>
                  <a:srgbClr val="D6E5EF"/>
                </a:solidFill>
                <a:latin typeface="Roboto Slab" pitchFamily="34" charset="0"/>
                <a:ea typeface="Roboto Slab" pitchFamily="34" charset="-122"/>
                <a:cs typeface="Roboto Slab" pitchFamily="34" charset="-120"/>
              </a:rPr>
              <a:t>Alaska</a:t>
            </a:r>
            <a:endParaRPr lang="en-US" sz="1800" dirty="0"/>
          </a:p>
        </p:txBody>
      </p:sp>
      <p:sp>
        <p:nvSpPr>
          <p:cNvPr id="11" name="Text 7"/>
          <p:cNvSpPr/>
          <p:nvPr/>
        </p:nvSpPr>
        <p:spPr>
          <a:xfrm>
            <a:off x="3559731" y="3224213"/>
            <a:ext cx="3343275" cy="298252"/>
          </a:xfrm>
          <a:prstGeom prst="rect">
            <a:avLst/>
          </a:prstGeom>
          <a:noFill/>
          <a:ln/>
        </p:spPr>
        <p:txBody>
          <a:bodyPr wrap="none" lIns="0" tIns="0" rIns="0" bIns="0" rtlCol="0" anchor="t"/>
          <a:lstStyle/>
          <a:p>
            <a:pPr algn="l" indent="0" marL="0">
              <a:lnSpc>
                <a:spcPts val="2300"/>
              </a:lnSpc>
              <a:buNone/>
            </a:pPr>
            <a:r>
              <a:rPr lang="en-US" sz="1450" dirty="0">
                <a:solidFill>
                  <a:srgbClr val="D6E5EF"/>
                </a:solidFill>
                <a:latin typeface="Roboto" pitchFamily="34" charset="0"/>
                <a:ea typeface="Roboto" pitchFamily="34" charset="-122"/>
                <a:cs typeface="Roboto" pitchFamily="34" charset="-120"/>
              </a:rPr>
              <a:t>$53.2K - Strong remote market presence</a:t>
            </a:r>
            <a:endParaRPr lang="en-US" sz="1450" dirty="0"/>
          </a:p>
        </p:txBody>
      </p:sp>
      <p:sp>
        <p:nvSpPr>
          <p:cNvPr id="12" name="Shape 8"/>
          <p:cNvSpPr/>
          <p:nvPr/>
        </p:nvSpPr>
        <p:spPr>
          <a:xfrm>
            <a:off x="3466505" y="3699272"/>
            <a:ext cx="10325219" cy="11430"/>
          </a:xfrm>
          <a:prstGeom prst="roundRect">
            <a:avLst>
              <a:gd name="adj" fmla="val 244610"/>
            </a:avLst>
          </a:prstGeom>
          <a:solidFill>
            <a:srgbClr val="585F6B"/>
          </a:solidFill>
          <a:ln/>
        </p:spPr>
      </p:sp>
      <p:sp>
        <p:nvSpPr>
          <p:cNvPr id="13" name="Shape 9"/>
          <p:cNvSpPr/>
          <p:nvPr/>
        </p:nvSpPr>
        <p:spPr>
          <a:xfrm>
            <a:off x="745569" y="3801904"/>
            <a:ext cx="3941683" cy="1073944"/>
          </a:xfrm>
          <a:prstGeom prst="roundRect">
            <a:avLst>
              <a:gd name="adj" fmla="val 2603"/>
            </a:avLst>
          </a:prstGeom>
          <a:solidFill>
            <a:srgbClr val="3F4652"/>
          </a:solidFill>
          <a:ln/>
        </p:spPr>
      </p:sp>
      <p:pic>
        <p:nvPicPr>
          <p:cNvPr id="14" name="Image 2" descr="preencoded.png">    </p:cNvPr>
          <p:cNvPicPr>
            <a:picLocks noChangeAspect="1"/>
          </p:cNvPicPr>
          <p:nvPr/>
        </p:nvPicPr>
        <p:blipFill>
          <a:blip r:embed="rId3"/>
          <a:stretch>
            <a:fillRect/>
          </a:stretch>
        </p:blipFill>
        <p:spPr>
          <a:xfrm>
            <a:off x="2585323" y="4175046"/>
            <a:ext cx="262057" cy="327541"/>
          </a:xfrm>
          <a:prstGeom prst="rect">
            <a:avLst/>
          </a:prstGeom>
        </p:spPr>
      </p:pic>
      <p:sp>
        <p:nvSpPr>
          <p:cNvPr id="15" name="Text 10"/>
          <p:cNvSpPr/>
          <p:nvPr/>
        </p:nvSpPr>
        <p:spPr>
          <a:xfrm>
            <a:off x="4873585" y="3988237"/>
            <a:ext cx="2329815" cy="291227"/>
          </a:xfrm>
          <a:prstGeom prst="rect">
            <a:avLst/>
          </a:prstGeom>
          <a:noFill/>
          <a:ln/>
        </p:spPr>
        <p:txBody>
          <a:bodyPr wrap="none" lIns="0" tIns="0" rIns="0" bIns="0" rtlCol="0" anchor="t"/>
          <a:lstStyle/>
          <a:p>
            <a:pPr algn="l" indent="0" marL="0">
              <a:lnSpc>
                <a:spcPts val="2250"/>
              </a:lnSpc>
              <a:buNone/>
            </a:pPr>
            <a:r>
              <a:rPr lang="en-US" sz="1800" dirty="0">
                <a:solidFill>
                  <a:srgbClr val="D6E5EF"/>
                </a:solidFill>
                <a:latin typeface="Roboto Slab" pitchFamily="34" charset="0"/>
                <a:ea typeface="Roboto Slab" pitchFamily="34" charset="-122"/>
                <a:cs typeface="Roboto Slab" pitchFamily="34" charset="-120"/>
              </a:rPr>
              <a:t>Washington</a:t>
            </a:r>
            <a:endParaRPr lang="en-US" sz="1800" dirty="0"/>
          </a:p>
        </p:txBody>
      </p:sp>
      <p:sp>
        <p:nvSpPr>
          <p:cNvPr id="16" name="Text 11"/>
          <p:cNvSpPr/>
          <p:nvPr/>
        </p:nvSpPr>
        <p:spPr>
          <a:xfrm>
            <a:off x="4873585" y="4391263"/>
            <a:ext cx="2864525" cy="298252"/>
          </a:xfrm>
          <a:prstGeom prst="rect">
            <a:avLst/>
          </a:prstGeom>
          <a:noFill/>
          <a:ln/>
        </p:spPr>
        <p:txBody>
          <a:bodyPr wrap="none" lIns="0" tIns="0" rIns="0" bIns="0" rtlCol="0" anchor="t"/>
          <a:lstStyle/>
          <a:p>
            <a:pPr algn="l" indent="0" marL="0">
              <a:lnSpc>
                <a:spcPts val="2300"/>
              </a:lnSpc>
              <a:buNone/>
            </a:pPr>
            <a:r>
              <a:rPr lang="en-US" sz="1450" dirty="0">
                <a:solidFill>
                  <a:srgbClr val="D6E5EF"/>
                </a:solidFill>
                <a:latin typeface="Roboto" pitchFamily="34" charset="0"/>
                <a:ea typeface="Roboto" pitchFamily="34" charset="-122"/>
                <a:cs typeface="Roboto" pitchFamily="34" charset="-120"/>
              </a:rPr>
              <a:t>$50.7K - Consistent urban demand</a:t>
            </a:r>
            <a:endParaRPr lang="en-US" sz="1450" dirty="0"/>
          </a:p>
        </p:txBody>
      </p:sp>
      <p:sp>
        <p:nvSpPr>
          <p:cNvPr id="17" name="Shape 12"/>
          <p:cNvSpPr/>
          <p:nvPr/>
        </p:nvSpPr>
        <p:spPr>
          <a:xfrm>
            <a:off x="4780359" y="4866323"/>
            <a:ext cx="9011364" cy="11430"/>
          </a:xfrm>
          <a:prstGeom prst="roundRect">
            <a:avLst>
              <a:gd name="adj" fmla="val 244610"/>
            </a:avLst>
          </a:prstGeom>
          <a:solidFill>
            <a:srgbClr val="585F6B"/>
          </a:solidFill>
          <a:ln/>
        </p:spPr>
      </p:sp>
      <p:sp>
        <p:nvSpPr>
          <p:cNvPr id="18" name="Shape 13"/>
          <p:cNvSpPr/>
          <p:nvPr/>
        </p:nvSpPr>
        <p:spPr>
          <a:xfrm>
            <a:off x="745569" y="4968954"/>
            <a:ext cx="5255657" cy="1073944"/>
          </a:xfrm>
          <a:prstGeom prst="roundRect">
            <a:avLst>
              <a:gd name="adj" fmla="val 2603"/>
            </a:avLst>
          </a:prstGeom>
          <a:solidFill>
            <a:srgbClr val="3F4652"/>
          </a:solidFill>
          <a:ln/>
        </p:spPr>
      </p:sp>
      <p:pic>
        <p:nvPicPr>
          <p:cNvPr id="19" name="Image 3" descr="preencoded.png">    </p:cNvPr>
          <p:cNvPicPr>
            <a:picLocks noChangeAspect="1"/>
          </p:cNvPicPr>
          <p:nvPr/>
        </p:nvPicPr>
        <p:blipFill>
          <a:blip r:embed="rId4"/>
          <a:stretch>
            <a:fillRect/>
          </a:stretch>
        </p:blipFill>
        <p:spPr>
          <a:xfrm>
            <a:off x="3242310" y="5342096"/>
            <a:ext cx="262057" cy="327541"/>
          </a:xfrm>
          <a:prstGeom prst="rect">
            <a:avLst/>
          </a:prstGeom>
        </p:spPr>
      </p:pic>
      <p:sp>
        <p:nvSpPr>
          <p:cNvPr id="20" name="Text 14"/>
          <p:cNvSpPr/>
          <p:nvPr/>
        </p:nvSpPr>
        <p:spPr>
          <a:xfrm>
            <a:off x="6187559" y="5155287"/>
            <a:ext cx="2329815" cy="291227"/>
          </a:xfrm>
          <a:prstGeom prst="rect">
            <a:avLst/>
          </a:prstGeom>
          <a:noFill/>
          <a:ln/>
        </p:spPr>
        <p:txBody>
          <a:bodyPr wrap="none" lIns="0" tIns="0" rIns="0" bIns="0" rtlCol="0" anchor="t"/>
          <a:lstStyle/>
          <a:p>
            <a:pPr algn="l" indent="0" marL="0">
              <a:lnSpc>
                <a:spcPts val="2250"/>
              </a:lnSpc>
              <a:buNone/>
            </a:pPr>
            <a:r>
              <a:rPr lang="en-US" sz="1800" dirty="0">
                <a:solidFill>
                  <a:srgbClr val="D6E5EF"/>
                </a:solidFill>
                <a:latin typeface="Roboto Slab" pitchFamily="34" charset="0"/>
                <a:ea typeface="Roboto Slab" pitchFamily="34" charset="-122"/>
                <a:cs typeface="Roboto Slab" pitchFamily="34" charset="-120"/>
              </a:rPr>
              <a:t>Arizona</a:t>
            </a:r>
            <a:endParaRPr lang="en-US" sz="1800" dirty="0"/>
          </a:p>
        </p:txBody>
      </p:sp>
      <p:sp>
        <p:nvSpPr>
          <p:cNvPr id="21" name="Text 15"/>
          <p:cNvSpPr/>
          <p:nvPr/>
        </p:nvSpPr>
        <p:spPr>
          <a:xfrm>
            <a:off x="6187559" y="5558314"/>
            <a:ext cx="3218617" cy="298252"/>
          </a:xfrm>
          <a:prstGeom prst="rect">
            <a:avLst/>
          </a:prstGeom>
          <a:noFill/>
          <a:ln/>
        </p:spPr>
        <p:txBody>
          <a:bodyPr wrap="none" lIns="0" tIns="0" rIns="0" bIns="0" rtlCol="0" anchor="t"/>
          <a:lstStyle/>
          <a:p>
            <a:pPr algn="l" indent="0" marL="0">
              <a:lnSpc>
                <a:spcPts val="2300"/>
              </a:lnSpc>
              <a:buNone/>
            </a:pPr>
            <a:r>
              <a:rPr lang="en-US" sz="1450" dirty="0">
                <a:solidFill>
                  <a:srgbClr val="D6E5EF"/>
                </a:solidFill>
                <a:latin typeface="Roboto" pitchFamily="34" charset="0"/>
                <a:ea typeface="Roboto" pitchFamily="34" charset="-122"/>
                <a:cs typeface="Roboto" pitchFamily="34" charset="-120"/>
              </a:rPr>
              <a:t>$47.2K - Growing southwestern market</a:t>
            </a:r>
            <a:endParaRPr lang="en-US" sz="1450" dirty="0"/>
          </a:p>
        </p:txBody>
      </p:sp>
      <p:sp>
        <p:nvSpPr>
          <p:cNvPr id="22" name="Shape 16"/>
          <p:cNvSpPr/>
          <p:nvPr/>
        </p:nvSpPr>
        <p:spPr>
          <a:xfrm>
            <a:off x="6094333" y="6033373"/>
            <a:ext cx="7697391" cy="11430"/>
          </a:xfrm>
          <a:prstGeom prst="roundRect">
            <a:avLst>
              <a:gd name="adj" fmla="val 244610"/>
            </a:avLst>
          </a:prstGeom>
          <a:solidFill>
            <a:srgbClr val="585F6B"/>
          </a:solidFill>
          <a:ln/>
        </p:spPr>
      </p:sp>
      <p:sp>
        <p:nvSpPr>
          <p:cNvPr id="23" name="Shape 17"/>
          <p:cNvSpPr/>
          <p:nvPr/>
        </p:nvSpPr>
        <p:spPr>
          <a:xfrm>
            <a:off x="745569" y="6136005"/>
            <a:ext cx="6569631" cy="1073944"/>
          </a:xfrm>
          <a:prstGeom prst="roundRect">
            <a:avLst>
              <a:gd name="adj" fmla="val 2603"/>
            </a:avLst>
          </a:prstGeom>
          <a:solidFill>
            <a:srgbClr val="3F4652"/>
          </a:solidFill>
          <a:ln/>
        </p:spPr>
      </p:sp>
      <p:pic>
        <p:nvPicPr>
          <p:cNvPr id="24" name="Image 4" descr="preencoded.png">    </p:cNvPr>
          <p:cNvPicPr>
            <a:picLocks noChangeAspect="1"/>
          </p:cNvPicPr>
          <p:nvPr/>
        </p:nvPicPr>
        <p:blipFill>
          <a:blip r:embed="rId5"/>
          <a:stretch>
            <a:fillRect/>
          </a:stretch>
        </p:blipFill>
        <p:spPr>
          <a:xfrm>
            <a:off x="3899297" y="6509147"/>
            <a:ext cx="262057" cy="327541"/>
          </a:xfrm>
          <a:prstGeom prst="rect">
            <a:avLst/>
          </a:prstGeom>
        </p:spPr>
      </p:pic>
      <p:sp>
        <p:nvSpPr>
          <p:cNvPr id="25" name="Text 18"/>
          <p:cNvSpPr/>
          <p:nvPr/>
        </p:nvSpPr>
        <p:spPr>
          <a:xfrm>
            <a:off x="7501533" y="6322338"/>
            <a:ext cx="2329815" cy="291227"/>
          </a:xfrm>
          <a:prstGeom prst="rect">
            <a:avLst/>
          </a:prstGeom>
          <a:noFill/>
          <a:ln/>
        </p:spPr>
        <p:txBody>
          <a:bodyPr wrap="none" lIns="0" tIns="0" rIns="0" bIns="0" rtlCol="0" anchor="t"/>
          <a:lstStyle/>
          <a:p>
            <a:pPr algn="l" indent="0" marL="0">
              <a:lnSpc>
                <a:spcPts val="2250"/>
              </a:lnSpc>
              <a:buNone/>
            </a:pPr>
            <a:r>
              <a:rPr lang="en-US" sz="1800" dirty="0">
                <a:solidFill>
                  <a:srgbClr val="D6E5EF"/>
                </a:solidFill>
                <a:latin typeface="Roboto Slab" pitchFamily="34" charset="0"/>
                <a:ea typeface="Roboto Slab" pitchFamily="34" charset="-122"/>
                <a:cs typeface="Roboto Slab" pitchFamily="34" charset="-120"/>
              </a:rPr>
              <a:t>Michigan</a:t>
            </a:r>
            <a:endParaRPr lang="en-US" sz="1800" dirty="0"/>
          </a:p>
        </p:txBody>
      </p:sp>
      <p:sp>
        <p:nvSpPr>
          <p:cNvPr id="26" name="Text 19"/>
          <p:cNvSpPr/>
          <p:nvPr/>
        </p:nvSpPr>
        <p:spPr>
          <a:xfrm>
            <a:off x="7501533" y="6725364"/>
            <a:ext cx="3009900" cy="298252"/>
          </a:xfrm>
          <a:prstGeom prst="rect">
            <a:avLst/>
          </a:prstGeom>
          <a:noFill/>
          <a:ln/>
        </p:spPr>
        <p:txBody>
          <a:bodyPr wrap="none" lIns="0" tIns="0" rIns="0" bIns="0" rtlCol="0" anchor="t"/>
          <a:lstStyle/>
          <a:p>
            <a:pPr algn="l" indent="0" marL="0">
              <a:lnSpc>
                <a:spcPts val="2300"/>
              </a:lnSpc>
              <a:buNone/>
            </a:pPr>
            <a:r>
              <a:rPr lang="en-US" sz="1450" dirty="0">
                <a:solidFill>
                  <a:srgbClr val="D6E5EF"/>
                </a:solidFill>
                <a:latin typeface="Roboto" pitchFamily="34" charset="0"/>
                <a:ea typeface="Roboto" pitchFamily="34" charset="-122"/>
                <a:cs typeface="Roboto" pitchFamily="34" charset="-120"/>
              </a:rPr>
              <a:t>$44.8K - Solid midwest performance</a:t>
            </a:r>
            <a:endParaRPr lang="en-US" sz="1450" dirty="0"/>
          </a:p>
        </p:txBody>
      </p:sp>
      <p:sp>
        <p:nvSpPr>
          <p:cNvPr id="27" name="Text 20"/>
          <p:cNvSpPr/>
          <p:nvPr/>
        </p:nvSpPr>
        <p:spPr>
          <a:xfrm>
            <a:off x="745569" y="7419618"/>
            <a:ext cx="13139261" cy="298252"/>
          </a:xfrm>
          <a:prstGeom prst="rect">
            <a:avLst/>
          </a:prstGeom>
          <a:noFill/>
          <a:ln/>
        </p:spPr>
        <p:txBody>
          <a:bodyPr wrap="none" lIns="0" tIns="0" rIns="0" bIns="0" rtlCol="0" anchor="t"/>
          <a:lstStyle/>
          <a:p>
            <a:pPr algn="l" indent="0" marL="0">
              <a:lnSpc>
                <a:spcPts val="2300"/>
              </a:lnSpc>
              <a:buNone/>
            </a:pPr>
            <a:r>
              <a:rPr lang="en-US" sz="1450" dirty="0">
                <a:solidFill>
                  <a:srgbClr val="D6E5EF"/>
                </a:solidFill>
                <a:latin typeface="Roboto" pitchFamily="34" charset="0"/>
                <a:ea typeface="Roboto" pitchFamily="34" charset="-122"/>
                <a:cs typeface="Roboto" pitchFamily="34" charset="-120"/>
              </a:rPr>
              <a:t>Texas and Alaska represent critical growth markets requiring prioritized supply chain attention to protect revenue and brand reputation.</a:t>
            </a:r>
            <a:endParaRPr lang="en-US" sz="14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93790" y="1166574"/>
            <a:ext cx="6194703" cy="620078"/>
          </a:xfrm>
          <a:prstGeom prst="rect">
            <a:avLst/>
          </a:prstGeom>
          <a:noFill/>
          <a:ln/>
        </p:spPr>
        <p:txBody>
          <a:bodyPr wrap="none" lIns="0" tIns="0" rIns="0" bIns="0" rtlCol="0" anchor="t"/>
          <a:lstStyle/>
          <a:p>
            <a:pPr algn="l" indent="0" marL="0">
              <a:lnSpc>
                <a:spcPts val="4850"/>
              </a:lnSpc>
              <a:buNone/>
            </a:pPr>
            <a:r>
              <a:rPr lang="en-US" sz="3900" dirty="0">
                <a:solidFill>
                  <a:srgbClr val="76B9FF"/>
                </a:solidFill>
                <a:latin typeface="Roboto Slab" pitchFamily="34" charset="0"/>
                <a:ea typeface="Roboto Slab" pitchFamily="34" charset="-122"/>
                <a:cs typeface="Roboto Slab" pitchFamily="34" charset="-120"/>
              </a:rPr>
              <a:t>Stockout Risk Assessment</a:t>
            </a:r>
            <a:endParaRPr lang="en-US" sz="3900" dirty="0"/>
          </a:p>
        </p:txBody>
      </p:sp>
      <p:sp>
        <p:nvSpPr>
          <p:cNvPr id="3" name="Text 1"/>
          <p:cNvSpPr/>
          <p:nvPr/>
        </p:nvSpPr>
        <p:spPr>
          <a:xfrm>
            <a:off x="793790" y="2183487"/>
            <a:ext cx="13042821" cy="317540"/>
          </a:xfrm>
          <a:prstGeom prst="rect">
            <a:avLst/>
          </a:prstGeom>
          <a:noFill/>
          <a:ln/>
        </p:spPr>
        <p:txBody>
          <a:bodyPr wrap="none" lIns="0" tIns="0" rIns="0" bIns="0" rtlCol="0" anchor="t"/>
          <a:lstStyle/>
          <a:p>
            <a:pPr algn="l" indent="0" marL="0">
              <a:lnSpc>
                <a:spcPts val="2500"/>
              </a:lnSpc>
              <a:buNone/>
            </a:pPr>
            <a:r>
              <a:rPr lang="en-US" sz="1550" dirty="0">
                <a:solidFill>
                  <a:srgbClr val="D6E5EF"/>
                </a:solidFill>
                <a:latin typeface="Roboto" pitchFamily="34" charset="0"/>
                <a:ea typeface="Roboto" pitchFamily="34" charset="-122"/>
                <a:cs typeface="Roboto" pitchFamily="34" charset="-120"/>
              </a:rPr>
              <a:t>Several high-demand SKUs show dangerous inventory imbalances that threaten sales performance and customer satisfaction.</a:t>
            </a:r>
            <a:endParaRPr lang="en-US" sz="1550" dirty="0"/>
          </a:p>
        </p:txBody>
      </p:sp>
      <p:sp>
        <p:nvSpPr>
          <p:cNvPr id="4" name="Text 2"/>
          <p:cNvSpPr/>
          <p:nvPr/>
        </p:nvSpPr>
        <p:spPr>
          <a:xfrm>
            <a:off x="1664256" y="4014192"/>
            <a:ext cx="2441138" cy="496133"/>
          </a:xfrm>
          <a:prstGeom prst="rect">
            <a:avLst/>
          </a:prstGeom>
          <a:noFill/>
          <a:ln/>
        </p:spPr>
        <p:txBody>
          <a:bodyPr wrap="none" lIns="0" tIns="0" rIns="0" bIns="0" rtlCol="0" anchor="t"/>
          <a:lstStyle/>
          <a:p>
            <a:pPr algn="ctr" indent="0" marL="0">
              <a:lnSpc>
                <a:spcPts val="3900"/>
              </a:lnSpc>
              <a:buNone/>
            </a:pPr>
            <a:r>
              <a:rPr lang="en-US" sz="3900" dirty="0">
                <a:solidFill>
                  <a:srgbClr val="D6E5EF"/>
                </a:solidFill>
                <a:latin typeface="Roboto Slab" pitchFamily="34" charset="0"/>
                <a:ea typeface="Roboto Slab" pitchFamily="34" charset="-122"/>
                <a:cs typeface="Roboto Slab" pitchFamily="34" charset="-120"/>
              </a:rPr>
              <a:t>35%</a:t>
            </a:r>
            <a:endParaRPr lang="en-US" sz="3900" dirty="0"/>
          </a:p>
        </p:txBody>
      </p:sp>
      <p:pic>
        <p:nvPicPr>
          <p:cNvPr id="5" name="Image 0" descr="preencoded.png">    </p:cNvPr>
          <p:cNvPicPr>
            <a:picLocks noChangeAspect="1"/>
          </p:cNvPicPr>
          <p:nvPr/>
        </p:nvPicPr>
        <p:blipFill>
          <a:blip r:embed="rId1"/>
          <a:stretch>
            <a:fillRect/>
          </a:stretch>
        </p:blipFill>
        <p:spPr>
          <a:xfrm>
            <a:off x="1396365" y="2773799"/>
            <a:ext cx="2977039" cy="2977039"/>
          </a:xfrm>
          <a:prstGeom prst="rect">
            <a:avLst/>
          </a:prstGeom>
        </p:spPr>
      </p:pic>
      <p:sp>
        <p:nvSpPr>
          <p:cNvPr id="6" name="Text 3"/>
          <p:cNvSpPr/>
          <p:nvPr/>
        </p:nvSpPr>
        <p:spPr>
          <a:xfrm>
            <a:off x="1644372" y="5998726"/>
            <a:ext cx="2480905" cy="310158"/>
          </a:xfrm>
          <a:prstGeom prst="rect">
            <a:avLst/>
          </a:prstGeom>
          <a:noFill/>
          <a:ln/>
        </p:spPr>
        <p:txBody>
          <a:bodyPr wrap="none" lIns="0" tIns="0" rIns="0" bIns="0" rtlCol="0" anchor="t"/>
          <a:lstStyle/>
          <a:p>
            <a:pPr algn="ctr" indent="0" marL="0">
              <a:lnSpc>
                <a:spcPts val="2400"/>
              </a:lnSpc>
              <a:buNone/>
            </a:pPr>
            <a:r>
              <a:rPr lang="en-US" sz="1950" dirty="0">
                <a:solidFill>
                  <a:srgbClr val="D6E5EF"/>
                </a:solidFill>
                <a:latin typeface="Roboto Slab" pitchFamily="34" charset="0"/>
                <a:ea typeface="Roboto Slab" pitchFamily="34" charset="-122"/>
                <a:cs typeface="Roboto Slab" pitchFamily="34" charset="-120"/>
              </a:rPr>
              <a:t>High Risk SKUs</a:t>
            </a:r>
            <a:endParaRPr lang="en-US" sz="1950" dirty="0"/>
          </a:p>
        </p:txBody>
      </p:sp>
      <p:sp>
        <p:nvSpPr>
          <p:cNvPr id="7" name="Text 4"/>
          <p:cNvSpPr/>
          <p:nvPr/>
        </p:nvSpPr>
        <p:spPr>
          <a:xfrm>
            <a:off x="793790" y="6427946"/>
            <a:ext cx="4182189" cy="635079"/>
          </a:xfrm>
          <a:prstGeom prst="rect">
            <a:avLst/>
          </a:prstGeom>
          <a:noFill/>
          <a:ln/>
        </p:spPr>
        <p:txBody>
          <a:bodyPr wrap="square" lIns="0" tIns="0" rIns="0" bIns="0" rtlCol="0" anchor="t"/>
          <a:lstStyle/>
          <a:p>
            <a:pPr algn="ctr" indent="0" marL="0">
              <a:lnSpc>
                <a:spcPts val="2500"/>
              </a:lnSpc>
              <a:buNone/>
            </a:pPr>
            <a:r>
              <a:rPr lang="en-US" sz="1550" dirty="0">
                <a:solidFill>
                  <a:srgbClr val="D6E5EF"/>
                </a:solidFill>
                <a:latin typeface="Roboto" pitchFamily="34" charset="0"/>
                <a:ea typeface="Roboto" pitchFamily="34" charset="-122"/>
                <a:cs typeface="Roboto" pitchFamily="34" charset="-120"/>
              </a:rPr>
              <a:t>Products with critically low availability despite strong demand</a:t>
            </a:r>
            <a:endParaRPr lang="en-US" sz="1550" dirty="0"/>
          </a:p>
        </p:txBody>
      </p:sp>
      <p:sp>
        <p:nvSpPr>
          <p:cNvPr id="8" name="Text 5"/>
          <p:cNvSpPr/>
          <p:nvPr/>
        </p:nvSpPr>
        <p:spPr>
          <a:xfrm>
            <a:off x="6094452" y="4014192"/>
            <a:ext cx="2441138" cy="496133"/>
          </a:xfrm>
          <a:prstGeom prst="rect">
            <a:avLst/>
          </a:prstGeom>
          <a:noFill/>
          <a:ln/>
        </p:spPr>
        <p:txBody>
          <a:bodyPr wrap="none" lIns="0" tIns="0" rIns="0" bIns="0" rtlCol="0" anchor="t"/>
          <a:lstStyle/>
          <a:p>
            <a:pPr algn="ctr" indent="0" marL="0">
              <a:lnSpc>
                <a:spcPts val="3900"/>
              </a:lnSpc>
              <a:buNone/>
            </a:pPr>
            <a:r>
              <a:rPr lang="en-US" sz="3900" dirty="0">
                <a:solidFill>
                  <a:srgbClr val="D6E5EF"/>
                </a:solidFill>
                <a:latin typeface="Roboto Slab" pitchFamily="34" charset="0"/>
                <a:ea typeface="Roboto Slab" pitchFamily="34" charset="-122"/>
                <a:cs typeface="Roboto Slab" pitchFamily="34" charset="-120"/>
              </a:rPr>
              <a:t>28%</a:t>
            </a:r>
            <a:endParaRPr lang="en-US" sz="3900" dirty="0"/>
          </a:p>
        </p:txBody>
      </p:sp>
      <p:pic>
        <p:nvPicPr>
          <p:cNvPr id="9" name="Image 1" descr="preencoded.png">    </p:cNvPr>
          <p:cNvPicPr>
            <a:picLocks noChangeAspect="1"/>
          </p:cNvPicPr>
          <p:nvPr/>
        </p:nvPicPr>
        <p:blipFill>
          <a:blip r:embed="rId2"/>
          <a:stretch>
            <a:fillRect/>
          </a:stretch>
        </p:blipFill>
        <p:spPr>
          <a:xfrm>
            <a:off x="5826562" y="2773799"/>
            <a:ext cx="2977039" cy="2977039"/>
          </a:xfrm>
          <a:prstGeom prst="rect">
            <a:avLst/>
          </a:prstGeom>
        </p:spPr>
      </p:pic>
      <p:sp>
        <p:nvSpPr>
          <p:cNvPr id="10" name="Text 6"/>
          <p:cNvSpPr/>
          <p:nvPr/>
        </p:nvSpPr>
        <p:spPr>
          <a:xfrm>
            <a:off x="6074688" y="5998726"/>
            <a:ext cx="2480905" cy="310158"/>
          </a:xfrm>
          <a:prstGeom prst="rect">
            <a:avLst/>
          </a:prstGeom>
          <a:noFill/>
          <a:ln/>
        </p:spPr>
        <p:txBody>
          <a:bodyPr wrap="none" lIns="0" tIns="0" rIns="0" bIns="0" rtlCol="0" anchor="t"/>
          <a:lstStyle/>
          <a:p>
            <a:pPr algn="ctr" indent="0" marL="0">
              <a:lnSpc>
                <a:spcPts val="2400"/>
              </a:lnSpc>
              <a:buNone/>
            </a:pPr>
            <a:r>
              <a:rPr lang="en-US" sz="1950" dirty="0">
                <a:solidFill>
                  <a:srgbClr val="D6E5EF"/>
                </a:solidFill>
                <a:latin typeface="Roboto Slab" pitchFamily="34" charset="0"/>
                <a:ea typeface="Roboto Slab" pitchFamily="34" charset="-122"/>
                <a:cs typeface="Roboto Slab" pitchFamily="34" charset="-120"/>
              </a:rPr>
              <a:t>Moderate Risk</a:t>
            </a:r>
            <a:endParaRPr lang="en-US" sz="1950" dirty="0"/>
          </a:p>
        </p:txBody>
      </p:sp>
      <p:sp>
        <p:nvSpPr>
          <p:cNvPr id="11" name="Text 7"/>
          <p:cNvSpPr/>
          <p:nvPr/>
        </p:nvSpPr>
        <p:spPr>
          <a:xfrm>
            <a:off x="5223986" y="6427946"/>
            <a:ext cx="4182308" cy="317540"/>
          </a:xfrm>
          <a:prstGeom prst="rect">
            <a:avLst/>
          </a:prstGeom>
          <a:noFill/>
          <a:ln/>
        </p:spPr>
        <p:txBody>
          <a:bodyPr wrap="none" lIns="0" tIns="0" rIns="0" bIns="0" rtlCol="0" anchor="t"/>
          <a:lstStyle/>
          <a:p>
            <a:pPr algn="ctr" indent="0" marL="0">
              <a:lnSpc>
                <a:spcPts val="2500"/>
              </a:lnSpc>
              <a:buNone/>
            </a:pPr>
            <a:r>
              <a:rPr lang="en-US" sz="1550" dirty="0">
                <a:solidFill>
                  <a:srgbClr val="D6E5EF"/>
                </a:solidFill>
                <a:latin typeface="Roboto" pitchFamily="34" charset="0"/>
                <a:ea typeface="Roboto" pitchFamily="34" charset="-122"/>
                <a:cs typeface="Roboto" pitchFamily="34" charset="-120"/>
              </a:rPr>
              <a:t>Items requiring inventory buffer strategies</a:t>
            </a:r>
            <a:endParaRPr lang="en-US" sz="1550" dirty="0"/>
          </a:p>
        </p:txBody>
      </p:sp>
      <p:sp>
        <p:nvSpPr>
          <p:cNvPr id="12" name="Text 8"/>
          <p:cNvSpPr/>
          <p:nvPr/>
        </p:nvSpPr>
        <p:spPr>
          <a:xfrm>
            <a:off x="10524768" y="4014192"/>
            <a:ext cx="2441138" cy="496133"/>
          </a:xfrm>
          <a:prstGeom prst="rect">
            <a:avLst/>
          </a:prstGeom>
          <a:noFill/>
          <a:ln/>
        </p:spPr>
        <p:txBody>
          <a:bodyPr wrap="none" lIns="0" tIns="0" rIns="0" bIns="0" rtlCol="0" anchor="t"/>
          <a:lstStyle/>
          <a:p>
            <a:pPr algn="ctr" indent="0" marL="0">
              <a:lnSpc>
                <a:spcPts val="3900"/>
              </a:lnSpc>
              <a:buNone/>
            </a:pPr>
            <a:r>
              <a:rPr lang="en-US" sz="3900" dirty="0">
                <a:solidFill>
                  <a:srgbClr val="D6E5EF"/>
                </a:solidFill>
                <a:latin typeface="Roboto Slab" pitchFamily="34" charset="0"/>
                <a:ea typeface="Roboto Slab" pitchFamily="34" charset="-122"/>
                <a:cs typeface="Roboto Slab" pitchFamily="34" charset="-120"/>
              </a:rPr>
              <a:t>37%</a:t>
            </a:r>
            <a:endParaRPr lang="en-US" sz="3900" dirty="0"/>
          </a:p>
        </p:txBody>
      </p:sp>
      <p:pic>
        <p:nvPicPr>
          <p:cNvPr id="13" name="Image 2" descr="preencoded.png">    </p:cNvPr>
          <p:cNvPicPr>
            <a:picLocks noChangeAspect="1"/>
          </p:cNvPicPr>
          <p:nvPr/>
        </p:nvPicPr>
        <p:blipFill>
          <a:blip r:embed="rId3"/>
          <a:stretch>
            <a:fillRect/>
          </a:stretch>
        </p:blipFill>
        <p:spPr>
          <a:xfrm>
            <a:off x="10256877" y="2773799"/>
            <a:ext cx="2977039" cy="2977039"/>
          </a:xfrm>
          <a:prstGeom prst="rect">
            <a:avLst/>
          </a:prstGeom>
        </p:spPr>
      </p:pic>
      <p:sp>
        <p:nvSpPr>
          <p:cNvPr id="14" name="Text 9"/>
          <p:cNvSpPr/>
          <p:nvPr/>
        </p:nvSpPr>
        <p:spPr>
          <a:xfrm>
            <a:off x="10505003" y="5998726"/>
            <a:ext cx="2480905" cy="310158"/>
          </a:xfrm>
          <a:prstGeom prst="rect">
            <a:avLst/>
          </a:prstGeom>
          <a:noFill/>
          <a:ln/>
        </p:spPr>
        <p:txBody>
          <a:bodyPr wrap="none" lIns="0" tIns="0" rIns="0" bIns="0" rtlCol="0" anchor="t"/>
          <a:lstStyle/>
          <a:p>
            <a:pPr algn="ctr" indent="0" marL="0">
              <a:lnSpc>
                <a:spcPts val="2400"/>
              </a:lnSpc>
              <a:buNone/>
            </a:pPr>
            <a:r>
              <a:rPr lang="en-US" sz="1950" dirty="0">
                <a:solidFill>
                  <a:srgbClr val="D6E5EF"/>
                </a:solidFill>
                <a:latin typeface="Roboto Slab" pitchFamily="34" charset="0"/>
                <a:ea typeface="Roboto Slab" pitchFamily="34" charset="-122"/>
                <a:cs typeface="Roboto Slab" pitchFamily="34" charset="-120"/>
              </a:rPr>
              <a:t>Low Risk</a:t>
            </a:r>
            <a:endParaRPr lang="en-US" sz="1950" dirty="0"/>
          </a:p>
        </p:txBody>
      </p:sp>
      <p:sp>
        <p:nvSpPr>
          <p:cNvPr id="15" name="Text 10"/>
          <p:cNvSpPr/>
          <p:nvPr/>
        </p:nvSpPr>
        <p:spPr>
          <a:xfrm>
            <a:off x="9654302" y="6427946"/>
            <a:ext cx="4182308" cy="317540"/>
          </a:xfrm>
          <a:prstGeom prst="rect">
            <a:avLst/>
          </a:prstGeom>
          <a:noFill/>
          <a:ln/>
        </p:spPr>
        <p:txBody>
          <a:bodyPr wrap="none" lIns="0" tIns="0" rIns="0" bIns="0" rtlCol="0" anchor="t"/>
          <a:lstStyle/>
          <a:p>
            <a:pPr algn="ctr" indent="0" marL="0">
              <a:lnSpc>
                <a:spcPts val="2500"/>
              </a:lnSpc>
              <a:buNone/>
            </a:pPr>
            <a:r>
              <a:rPr lang="en-US" sz="1550" dirty="0">
                <a:solidFill>
                  <a:srgbClr val="D6E5EF"/>
                </a:solidFill>
                <a:latin typeface="Roboto" pitchFamily="34" charset="0"/>
                <a:ea typeface="Roboto" pitchFamily="34" charset="-122"/>
                <a:cs typeface="Roboto" pitchFamily="34" charset="-120"/>
              </a:rPr>
              <a:t>Well-balanced inventory levels</a:t>
            </a:r>
            <a:endParaRPr lang="en-US" sz="15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15</Slides>
  <Notes>15</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15</vt:i4>
      </vt:variant>
    </vt:vector>
  </HeadingPairs>
  <TitlesOfParts>
    <vt:vector size="18"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2025-09-22T22:33:00Z</dcterms:created>
  <dcterms:modified xsi:type="dcterms:W3CDTF">2025-09-22T22:33:00Z</dcterms:modified>
</cp:coreProperties>
</file>